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8.jpeg" ContentType="image/jpeg"/>
  <Override PartName="/ppt/media/image73.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63.jpeg" ContentType="image/jpe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70.png" ContentType="image/png"/>
  <Override PartName="/ppt/media/image114.png" ContentType="image/png"/>
  <Override PartName="/ppt/media/image71.png" ContentType="image/png"/>
  <Override PartName="/ppt/media/image115.png" ContentType="image/png"/>
  <Override PartName="/ppt/media/image72.png" ContentType="image/png"/>
  <Override PartName="/ppt/media/image116.png" ContentType="image/png"/>
  <Override PartName="/ppt/media/image74.png" ContentType="image/png"/>
  <Override PartName="/ppt/media/image76.png" ContentType="image/png"/>
  <Override PartName="/ppt/media/image77.png" ContentType="image/png"/>
  <Override PartName="/ppt/media/image78.png" ContentType="image/png"/>
  <Override PartName="/ppt/media/image79.png" ContentType="image/png"/>
  <Override PartName="/ppt/media/image87.png" ContentType="image/png"/>
  <Override PartName="/ppt/media/image88.png" ContentType="image/png"/>
  <Override PartName="/ppt/media/image97.png" ContentType="image/png"/>
  <Override PartName="/ppt/media/image104.png" ContentType="image/png"/>
  <Override PartName="/ppt/media/image96.png" ContentType="image/png"/>
  <Override PartName="/ppt/media/image103.png" ContentType="image/png"/>
  <Override PartName="/ppt/media/image95.png" ContentType="image/png"/>
  <Override PartName="/ppt/media/image102.png" ContentType="image/png"/>
  <Override PartName="/ppt/media/image75.png" ContentType="image/png"/>
  <Override PartName="/ppt/media/image101.jpeg" ContentType="image/jpeg"/>
  <Override PartName="/ppt/media/image113.png" ContentType="image/png"/>
  <Override PartName="/ppt/media/image99.png" ContentType="image/png"/>
  <Override PartName="/ppt/media/image106.png" ContentType="image/png"/>
  <Override PartName="/ppt/media/image62.png" ContentType="image/png"/>
  <Override PartName="/ppt/media/image112.png" ContentType="image/png"/>
  <Override PartName="/ppt/media/image98.png" ContentType="image/png"/>
  <Override PartName="/ppt/media/image105.png" ContentType="image/png"/>
  <Override PartName="/ppt/media/image61.png" ContentType="image/png"/>
  <Override PartName="/ppt/media/image89.png" ContentType="image/png"/>
  <Override PartName="/ppt/media/image111.png" ContentType="image/png"/>
  <Override PartName="/ppt/media/image69.png" ContentType="image/png"/>
  <Override PartName="/ppt/media/image14.png" ContentType="image/png"/>
  <Override PartName="/ppt/media/image2.png" ContentType="image/png"/>
  <Override PartName="/ppt/media/image32.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0.jpeg" ContentType="image/jpeg"/>
  <Override PartName="/ppt/media/image64.png" ContentType="image/png"/>
  <Override PartName="/ppt/media/image23.png" ContentType="image/png"/>
  <Override PartName="/ppt/media/image22.png" ContentType="image/png"/>
  <Override PartName="/ppt/media/image59.png" ContentType="image/png"/>
  <Override PartName="/ppt/media/image110.png" ContentType="image/png"/>
  <Override PartName="/ppt/media/image24.png" ContentType="image/png"/>
  <Override PartName="/ppt/media/image21.png" ContentType="image/png"/>
  <Override PartName="/ppt/media/image20.png" ContentType="image/png"/>
  <Override PartName="/ppt/media/image57.png" ContentType="image/png"/>
  <Override PartName="/ppt/media/image25.png" ContentType="image/png"/>
  <Override PartName="/ppt/media/image90.png" ContentType="image/png"/>
  <Override PartName="/ppt/media/image26.png" ContentType="image/png"/>
  <Override PartName="/ppt/media/image91.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92.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1A8DBE6-65B6-47B4-9931-E11FAD71414B}"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AD9A295-E7D7-4427-ADBA-AF44F9E22D94}"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F6CE46D-6ABE-4D99-B1D6-C3C9BA15BECF}"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0ECDB98-2FE1-4E58-89AE-F4DBEA9FD28A}"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DBCAD95-34BC-47E9-A4FA-F124DB55E2B0}"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3EDCE58-1927-403F-AF9E-3339BADFFAD2}"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FA550BB-B8AF-4AE0-AC24-44693266D552}"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F14E9C9-7717-4001-AB2B-2900471A2C0E}"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F0BE625-D556-4DD7-9777-AB61972DFB21}"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80BAD62-FA3D-4B9B-8ABD-931B421694CB}"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5039976-CAC8-41F8-9DAD-2BD1596B7A01}"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5EE5F7A-3FCF-4AFF-8751-7953C2BEEECC}"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IN"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8FFD8C3-AAD2-4FA0-8C52-E421D95623F9}" type="slidenum">
              <a:rPr b="0" lang="en-US" sz="1200" spc="-1" strike="noStrike">
                <a:solidFill>
                  <a:srgbClr val="8b8b8b"/>
                </a:solidFill>
                <a:latin typeface="Calibri"/>
              </a:rPr>
              <a:t>&lt;number&gt;</a:t>
            </a:fld>
            <a:endParaRPr b="0" lang="en-IN"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jpe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jpe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www.researchgate.net/journal/Multimedia-Tools-and-Applications-1573-7721?_tp=eyJjb250ZXh0Ijp7ImZpcnN0UGFnZSI6InB1YmxpY2F0aW9uIiwicGFnZSI6InB1YmxpY2F0aW9uIn19" TargetMode="External"/><Relationship Id="rId2" Type="http://schemas.openxmlformats.org/officeDocument/2006/relationships/hyperlink" Target="https://dl.acm.org/toc/sofc/2022/26/10"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jpe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hyperlink" Target="https://www.researchgate.net/journal/Computers-Graphics-0097-8493?_tp=eyJjb250ZXh0Ijp7ImZpcnN0UGFnZSI6InB1YmxpY2F0aW9uIiwicGFnZSI6InB1YmxpY2F0aW9uIn19" TargetMode="Externa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hyperlink" Target="https://www.researchgate.net/journal/Multimedia-Tools-and-Applications-1573-7721?_tp=eyJjb250ZXh0Ijp7ImZpcnN0UGFnZSI6InB1YmxpY2F0aW9uIiwicGFnZSI6InB1YmxpY2F0aW9uIn19" TargetMode="External"/><Relationship Id="rId2" Type="http://schemas.openxmlformats.org/officeDocument/2006/relationships/hyperlink" Target="https://dl.acm.org/toc/sofc/2022/26/10" TargetMode="External"/><Relationship Id="rId3" Type="http://schemas.openxmlformats.org/officeDocument/2006/relationships/hyperlink" Target="https://www.researchgate.net/journal/Computers-Graphics-0097-8493?_tp=eyJjb250ZXh0Ijp7ImZpcnN0UGFnZSI6InB1YmxpY2F0aW9uIiwicGFnZSI6InB1YmxpY2F0aW9uIn19" TargetMode="External"/><Relationship Id="rId4"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Freeform 2"/>
          <p:cNvSpPr/>
          <p:nvPr/>
        </p:nvSpPr>
        <p:spPr>
          <a:xfrm>
            <a:off x="-6401520" y="0"/>
            <a:ext cx="10211760" cy="10286640"/>
          </a:xfrm>
          <a:custGeom>
            <a:avLst/>
            <a:gdLst/>
            <a:ahLst/>
            <a:rect l="l" t="t" r="r" b="b"/>
            <a:pathLst>
              <a:path w="10212185" h="10287000">
                <a:moveTo>
                  <a:pt x="0" y="0"/>
                </a:moveTo>
                <a:lnTo>
                  <a:pt x="10212186" y="0"/>
                </a:lnTo>
                <a:lnTo>
                  <a:pt x="10212186"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42" name="TextBox 3"/>
          <p:cNvSpPr/>
          <p:nvPr/>
        </p:nvSpPr>
        <p:spPr>
          <a:xfrm>
            <a:off x="3979800" y="2507400"/>
            <a:ext cx="10347120" cy="3015720"/>
          </a:xfrm>
          <a:prstGeom prst="rect">
            <a:avLst/>
          </a:prstGeom>
          <a:noFill/>
          <a:ln w="0">
            <a:noFill/>
          </a:ln>
        </p:spPr>
        <p:style>
          <a:lnRef idx="0"/>
          <a:fillRef idx="0"/>
          <a:effectRef idx="0"/>
          <a:fontRef idx="minor"/>
        </p:style>
        <p:txBody>
          <a:bodyPr lIns="0" rIns="0" tIns="0" bIns="0" anchor="t">
            <a:spAutoFit/>
          </a:bodyPr>
          <a:p>
            <a:pPr algn="ctr">
              <a:lnSpc>
                <a:spcPts val="5936"/>
              </a:lnSpc>
              <a:buNone/>
            </a:pPr>
            <a:r>
              <a:rPr b="0" lang="en-US" sz="5600" spc="-1" strike="noStrike">
                <a:solidFill>
                  <a:srgbClr val="000000"/>
                </a:solidFill>
                <a:latin typeface="Poppins Bold"/>
              </a:rPr>
              <a:t> </a:t>
            </a:r>
            <a:r>
              <a:rPr b="0" lang="en-US" sz="5600" spc="-1" strike="noStrike">
                <a:solidFill>
                  <a:srgbClr val="000000"/>
                </a:solidFill>
                <a:latin typeface="Poppins Bold"/>
              </a:rPr>
              <a:t>PHYSICAL ACTIVITY APROXIMATION USING POSE ESTIMATION AND HUMAN ACTIVITY RECOGNITION</a:t>
            </a:r>
            <a:endParaRPr b="0" lang="en-IN" sz="5600" spc="-1" strike="noStrike">
              <a:latin typeface="Arial"/>
            </a:endParaRPr>
          </a:p>
        </p:txBody>
      </p:sp>
      <p:sp>
        <p:nvSpPr>
          <p:cNvPr id="43" name="TextBox 4"/>
          <p:cNvSpPr/>
          <p:nvPr/>
        </p:nvSpPr>
        <p:spPr>
          <a:xfrm>
            <a:off x="10765440" y="8246160"/>
            <a:ext cx="6493320" cy="2117880"/>
          </a:xfrm>
          <a:prstGeom prst="rect">
            <a:avLst/>
          </a:prstGeom>
          <a:noFill/>
          <a:ln w="0">
            <a:noFill/>
          </a:ln>
        </p:spPr>
        <p:style>
          <a:lnRef idx="0"/>
          <a:fillRef idx="0"/>
          <a:effectRef idx="0"/>
          <a:fontRef idx="minor"/>
        </p:style>
        <p:txBody>
          <a:bodyPr lIns="0" rIns="0" tIns="0" bIns="0" anchor="t">
            <a:spAutoFit/>
          </a:bodyPr>
          <a:p>
            <a:pPr algn="r">
              <a:lnSpc>
                <a:spcPts val="4170"/>
              </a:lnSpc>
              <a:buNone/>
            </a:pPr>
            <a:r>
              <a:rPr b="0" lang="en-US" sz="2980" spc="-1" strike="noStrike">
                <a:solidFill>
                  <a:srgbClr val="000000"/>
                </a:solidFill>
                <a:latin typeface="Source Sans Pro"/>
              </a:rPr>
              <a:t>RAGHUL PRANAVESH M - 2020103555</a:t>
            </a:r>
            <a:endParaRPr b="0" lang="en-IN" sz="2980" spc="-1" strike="noStrike">
              <a:latin typeface="Arial"/>
            </a:endParaRPr>
          </a:p>
          <a:p>
            <a:pPr algn="r">
              <a:lnSpc>
                <a:spcPts val="4170"/>
              </a:lnSpc>
              <a:buNone/>
            </a:pPr>
            <a:r>
              <a:rPr b="0" lang="en-US" sz="2980" spc="-1" strike="noStrike">
                <a:solidFill>
                  <a:srgbClr val="000000"/>
                </a:solidFill>
                <a:latin typeface="Source Sans Pro"/>
              </a:rPr>
              <a:t>HARI PRASATH S - 2020103012</a:t>
            </a:r>
            <a:endParaRPr b="0" lang="en-IN" sz="2980" spc="-1" strike="noStrike">
              <a:latin typeface="Arial"/>
            </a:endParaRPr>
          </a:p>
          <a:p>
            <a:pPr algn="r">
              <a:lnSpc>
                <a:spcPts val="4170"/>
              </a:lnSpc>
              <a:buNone/>
            </a:pPr>
            <a:r>
              <a:rPr b="0" lang="en-US" sz="2980" spc="-1" strike="noStrike">
                <a:solidFill>
                  <a:srgbClr val="000000"/>
                </a:solidFill>
                <a:latin typeface="Source Sans Pro"/>
              </a:rPr>
              <a:t>VELMURUGAN J - 2020103585</a:t>
            </a:r>
            <a:endParaRPr b="0" lang="en-IN" sz="2980" spc="-1" strike="noStrike">
              <a:latin typeface="Arial"/>
            </a:endParaRPr>
          </a:p>
        </p:txBody>
      </p:sp>
      <p:sp>
        <p:nvSpPr>
          <p:cNvPr id="44" name="TextBox 5"/>
          <p:cNvSpPr/>
          <p:nvPr/>
        </p:nvSpPr>
        <p:spPr>
          <a:xfrm>
            <a:off x="7077600" y="5889960"/>
            <a:ext cx="4132440" cy="1776600"/>
          </a:xfrm>
          <a:prstGeom prst="rect">
            <a:avLst/>
          </a:prstGeom>
          <a:noFill/>
          <a:ln w="0">
            <a:noFill/>
          </a:ln>
        </p:spPr>
        <p:style>
          <a:lnRef idx="0"/>
          <a:fillRef idx="0"/>
          <a:effectRef idx="0"/>
          <a:fontRef idx="minor"/>
        </p:style>
        <p:txBody>
          <a:bodyPr lIns="0" rIns="0" tIns="0" bIns="0" anchor="t">
            <a:spAutoFit/>
          </a:bodyPr>
          <a:p>
            <a:pPr algn="ctr">
              <a:lnSpc>
                <a:spcPts val="3498"/>
              </a:lnSpc>
              <a:buNone/>
            </a:pPr>
            <a:r>
              <a:rPr b="0" lang="en-US" sz="3300" spc="-1" strike="noStrike">
                <a:solidFill>
                  <a:srgbClr val="000000"/>
                </a:solidFill>
                <a:latin typeface="Poppins"/>
              </a:rPr>
              <a:t>GUIDE:</a:t>
            </a:r>
            <a:endParaRPr b="0" lang="en-IN" sz="3300" spc="-1" strike="noStrike">
              <a:latin typeface="Arial"/>
            </a:endParaRPr>
          </a:p>
          <a:p>
            <a:pPr algn="ctr">
              <a:lnSpc>
                <a:spcPts val="3498"/>
              </a:lnSpc>
              <a:buNone/>
            </a:pPr>
            <a:endParaRPr b="0" lang="en-IN" sz="1800" spc="-1" strike="noStrike">
              <a:latin typeface="Arial"/>
            </a:endParaRPr>
          </a:p>
          <a:p>
            <a:pPr algn="ctr">
              <a:lnSpc>
                <a:spcPts val="3498"/>
              </a:lnSpc>
              <a:buNone/>
            </a:pPr>
            <a:r>
              <a:rPr b="0" lang="en-US" sz="3300" spc="-1" strike="noStrike">
                <a:solidFill>
                  <a:srgbClr val="000000"/>
                </a:solidFill>
                <a:latin typeface="Poppins"/>
              </a:rPr>
              <a:t>DR. SREE SHARMILA T</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1" name="Group 2"/>
          <p:cNvGrpSpPr/>
          <p:nvPr/>
        </p:nvGrpSpPr>
        <p:grpSpPr>
          <a:xfrm>
            <a:off x="771120" y="502920"/>
            <a:ext cx="1239480" cy="248040"/>
            <a:chOff x="771120" y="502920"/>
            <a:chExt cx="1239480" cy="248040"/>
          </a:xfrm>
        </p:grpSpPr>
        <p:grpSp>
          <p:nvGrpSpPr>
            <p:cNvPr id="112" name="Group 3"/>
            <p:cNvGrpSpPr/>
            <p:nvPr/>
          </p:nvGrpSpPr>
          <p:grpSpPr>
            <a:xfrm>
              <a:off x="771120" y="502920"/>
              <a:ext cx="248040" cy="248040"/>
              <a:chOff x="771120" y="502920"/>
              <a:chExt cx="248040" cy="248040"/>
            </a:xfrm>
          </p:grpSpPr>
          <p:sp>
            <p:nvSpPr>
              <p:cNvPr id="11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14" name="Group 5"/>
            <p:cNvGrpSpPr/>
            <p:nvPr/>
          </p:nvGrpSpPr>
          <p:grpSpPr>
            <a:xfrm>
              <a:off x="1269720" y="502920"/>
              <a:ext cx="248040" cy="248040"/>
              <a:chOff x="1269720" y="502920"/>
              <a:chExt cx="248040" cy="248040"/>
            </a:xfrm>
          </p:grpSpPr>
          <p:sp>
            <p:nvSpPr>
              <p:cNvPr id="11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16" name="Group 7"/>
            <p:cNvGrpSpPr/>
            <p:nvPr/>
          </p:nvGrpSpPr>
          <p:grpSpPr>
            <a:xfrm>
              <a:off x="1762560" y="502920"/>
              <a:ext cx="248040" cy="248040"/>
              <a:chOff x="1762560" y="502920"/>
              <a:chExt cx="248040" cy="248040"/>
            </a:xfrm>
          </p:grpSpPr>
          <p:sp>
            <p:nvSpPr>
              <p:cNvPr id="11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18" name="Freeform 9"/>
          <p:cNvSpPr/>
          <p:nvPr/>
        </p:nvSpPr>
        <p:spPr>
          <a:xfrm rot="5400000">
            <a:off x="258840" y="1934640"/>
            <a:ext cx="1025280" cy="1239120"/>
          </a:xfrm>
          <a:custGeom>
            <a:avLst/>
            <a:gdLst/>
            <a:ahLst/>
            <a:rect l="l" t="t" r="r" b="b"/>
            <a:pathLst>
              <a:path w="1025517" h="1239636">
                <a:moveTo>
                  <a:pt x="0" y="0"/>
                </a:moveTo>
                <a:lnTo>
                  <a:pt x="1025517" y="0"/>
                </a:lnTo>
                <a:lnTo>
                  <a:pt x="1025517" y="1239635"/>
                </a:lnTo>
                <a:lnTo>
                  <a:pt x="0" y="1239635"/>
                </a:lnTo>
                <a:lnTo>
                  <a:pt x="0" y="0"/>
                </a:lnTo>
                <a:close/>
              </a:path>
            </a:pathLst>
          </a:custGeom>
          <a:blipFill rotWithShape="0">
            <a:blip r:embed="rId1"/>
            <a:srcRect/>
            <a:stretch/>
          </a:blipFill>
          <a:ln w="0">
            <a:noFill/>
          </a:ln>
        </p:spPr>
        <p:style>
          <a:lnRef idx="0"/>
          <a:fillRef idx="0"/>
          <a:effectRef idx="0"/>
          <a:fontRef idx="minor"/>
        </p:style>
      </p:sp>
      <p:sp>
        <p:nvSpPr>
          <p:cNvPr id="119" name="Freeform 10"/>
          <p:cNvSpPr/>
          <p:nvPr/>
        </p:nvSpPr>
        <p:spPr>
          <a:xfrm>
            <a:off x="2669400" y="1237680"/>
            <a:ext cx="12948840" cy="8577000"/>
          </a:xfrm>
          <a:custGeom>
            <a:avLst/>
            <a:gdLst/>
            <a:ahLst/>
            <a:rect l="l" t="t" r="r" b="b"/>
            <a:pathLst>
              <a:path w="12949267" h="8577271">
                <a:moveTo>
                  <a:pt x="0" y="0"/>
                </a:moveTo>
                <a:lnTo>
                  <a:pt x="12949266" y="0"/>
                </a:lnTo>
                <a:lnTo>
                  <a:pt x="12949266" y="8577271"/>
                </a:lnTo>
                <a:lnTo>
                  <a:pt x="0" y="8577271"/>
                </a:lnTo>
                <a:lnTo>
                  <a:pt x="0" y="0"/>
                </a:lnTo>
                <a:close/>
              </a:path>
            </a:pathLst>
          </a:custGeom>
          <a:blipFill rotWithShape="0">
            <a:blip r:embed="rId2"/>
            <a:srcRect/>
            <a:stretch/>
          </a:blipFill>
          <a:ln w="0">
            <a:noFill/>
          </a:ln>
        </p:spPr>
        <p:style>
          <a:lnRef idx="0"/>
          <a:fillRef idx="0"/>
          <a:effectRef idx="0"/>
          <a:fontRef idx="minor"/>
        </p:style>
      </p:sp>
      <p:sp>
        <p:nvSpPr>
          <p:cNvPr id="120" name="TextBox 11"/>
          <p:cNvSpPr/>
          <p:nvPr/>
        </p:nvSpPr>
        <p:spPr>
          <a:xfrm>
            <a:off x="771120" y="1256760"/>
            <a:ext cx="12495600" cy="431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a:rPr>
              <a:t>ARCHITECTURE OF MODULE I</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 name="Group 2"/>
          <p:cNvGrpSpPr/>
          <p:nvPr/>
        </p:nvGrpSpPr>
        <p:grpSpPr>
          <a:xfrm>
            <a:off x="771120" y="502920"/>
            <a:ext cx="1239480" cy="248040"/>
            <a:chOff x="771120" y="502920"/>
            <a:chExt cx="1239480" cy="248040"/>
          </a:xfrm>
        </p:grpSpPr>
        <p:grpSp>
          <p:nvGrpSpPr>
            <p:cNvPr id="122" name="Group 3"/>
            <p:cNvGrpSpPr/>
            <p:nvPr/>
          </p:nvGrpSpPr>
          <p:grpSpPr>
            <a:xfrm>
              <a:off x="771120" y="502920"/>
              <a:ext cx="248040" cy="248040"/>
              <a:chOff x="771120" y="502920"/>
              <a:chExt cx="248040" cy="248040"/>
            </a:xfrm>
          </p:grpSpPr>
          <p:sp>
            <p:nvSpPr>
              <p:cNvPr id="12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24" name="Group 5"/>
            <p:cNvGrpSpPr/>
            <p:nvPr/>
          </p:nvGrpSpPr>
          <p:grpSpPr>
            <a:xfrm>
              <a:off x="1269720" y="502920"/>
              <a:ext cx="248040" cy="248040"/>
              <a:chOff x="1269720" y="502920"/>
              <a:chExt cx="248040" cy="248040"/>
            </a:xfrm>
          </p:grpSpPr>
          <p:sp>
            <p:nvSpPr>
              <p:cNvPr id="12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26" name="Group 7"/>
            <p:cNvGrpSpPr/>
            <p:nvPr/>
          </p:nvGrpSpPr>
          <p:grpSpPr>
            <a:xfrm>
              <a:off x="1762560" y="502920"/>
              <a:ext cx="248040" cy="248040"/>
              <a:chOff x="1762560" y="502920"/>
              <a:chExt cx="248040" cy="248040"/>
            </a:xfrm>
          </p:grpSpPr>
          <p:sp>
            <p:nvSpPr>
              <p:cNvPr id="12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28" name="TextBox 9"/>
          <p:cNvSpPr/>
          <p:nvPr/>
        </p:nvSpPr>
        <p:spPr>
          <a:xfrm>
            <a:off x="771120" y="965160"/>
            <a:ext cx="12495600" cy="12927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MODULE I</a:t>
            </a:r>
            <a:endParaRPr b="0" lang="en-IN" sz="4800" spc="-1" strike="noStrike">
              <a:latin typeface="Arial"/>
            </a:endParaRPr>
          </a:p>
          <a:p>
            <a:pPr>
              <a:lnSpc>
                <a:spcPts val="5088"/>
              </a:lnSpc>
              <a:buNone/>
            </a:pPr>
            <a:r>
              <a:rPr b="0" lang="en-US" sz="4800" spc="-1" strike="noStrike">
                <a:solidFill>
                  <a:srgbClr val="000000"/>
                </a:solidFill>
                <a:latin typeface="Poppins"/>
              </a:rPr>
              <a:t>INPUT PREPROCESSING</a:t>
            </a:r>
            <a:endParaRPr b="0" lang="en-IN" sz="4800" spc="-1" strike="noStrike">
              <a:latin typeface="Arial"/>
            </a:endParaRPr>
          </a:p>
        </p:txBody>
      </p:sp>
      <p:sp>
        <p:nvSpPr>
          <p:cNvPr id="129" name="Freeform 10"/>
          <p:cNvSpPr/>
          <p:nvPr/>
        </p:nvSpPr>
        <p:spPr>
          <a:xfrm>
            <a:off x="13267080" y="-2404800"/>
            <a:ext cx="6019920" cy="6064200"/>
          </a:xfrm>
          <a:custGeom>
            <a:avLst/>
            <a:gdLst/>
            <a:ahLst/>
            <a:rect l="l" t="t" r="r" b="b"/>
            <a:pathLst>
              <a:path w="6020419" h="6064524">
                <a:moveTo>
                  <a:pt x="0" y="0"/>
                </a:moveTo>
                <a:lnTo>
                  <a:pt x="6020419" y="0"/>
                </a:lnTo>
                <a:lnTo>
                  <a:pt x="6020419" y="6064525"/>
                </a:lnTo>
                <a:lnTo>
                  <a:pt x="0" y="6064525"/>
                </a:lnTo>
                <a:lnTo>
                  <a:pt x="0" y="0"/>
                </a:lnTo>
                <a:close/>
              </a:path>
            </a:pathLst>
          </a:custGeom>
          <a:blipFill rotWithShape="0">
            <a:blip r:embed="rId1"/>
            <a:srcRect/>
            <a:stretch/>
          </a:blipFill>
          <a:ln w="0">
            <a:noFill/>
          </a:ln>
        </p:spPr>
        <p:style>
          <a:lnRef idx="0"/>
          <a:fillRef idx="0"/>
          <a:effectRef idx="0"/>
          <a:fontRef idx="minor"/>
        </p:style>
      </p:sp>
      <p:sp>
        <p:nvSpPr>
          <p:cNvPr id="130" name="TextBox 11"/>
          <p:cNvSpPr/>
          <p:nvPr/>
        </p:nvSpPr>
        <p:spPr>
          <a:xfrm>
            <a:off x="771120" y="2450520"/>
            <a:ext cx="17184960" cy="14779440"/>
          </a:xfrm>
          <a:prstGeom prst="rect">
            <a:avLst/>
          </a:prstGeom>
          <a:noFill/>
          <a:ln w="0">
            <a:noFill/>
          </a:ln>
        </p:spPr>
        <p:style>
          <a:lnRef idx="0"/>
          <a:fillRef idx="0"/>
          <a:effectRef idx="0"/>
          <a:fontRef idx="minor"/>
        </p:style>
        <p:txBody>
          <a:bodyPr lIns="0" rIns="0" tIns="0" bIns="0" anchor="t">
            <a:spAutoFit/>
          </a:bodyPr>
          <a:p>
            <a:pPr>
              <a:lnSpc>
                <a:spcPts val="3325"/>
              </a:lnSpc>
              <a:buNone/>
            </a:pPr>
            <a:r>
              <a:rPr b="0" lang="en-US" sz="2380" spc="-1" strike="noStrike">
                <a:solidFill>
                  <a:srgbClr val="000000"/>
                </a:solidFill>
                <a:latin typeface="Source Sans Pro"/>
              </a:rPr>
              <a:t>INPUT       → Video Input</a:t>
            </a:r>
            <a:endParaRPr b="0" lang="en-IN" sz="2380" spc="-1" strike="noStrike">
              <a:latin typeface="Arial"/>
            </a:endParaRPr>
          </a:p>
          <a:p>
            <a:pPr>
              <a:lnSpc>
                <a:spcPts val="3325"/>
              </a:lnSpc>
              <a:buNone/>
            </a:pPr>
            <a:r>
              <a:rPr b="0" lang="en-US" sz="2380" spc="-1" strike="noStrike">
                <a:solidFill>
                  <a:srgbClr val="000000"/>
                </a:solidFill>
                <a:latin typeface="Source Sans Pro"/>
              </a:rPr>
              <a:t>OUTPUT  → Preprocessed Video Frames</a:t>
            </a:r>
            <a:endParaRPr b="0" lang="en-IN" sz="2380" spc="-1" strike="noStrike">
              <a:latin typeface="Arial"/>
            </a:endParaRPr>
          </a:p>
          <a:p>
            <a:pPr>
              <a:lnSpc>
                <a:spcPts val="3325"/>
              </a:lnSpc>
              <a:buNone/>
            </a:pPr>
            <a:endParaRPr b="0" lang="en-IN" sz="1800" spc="-1" strike="noStrike">
              <a:latin typeface="Arial"/>
            </a:endParaRPr>
          </a:p>
          <a:p>
            <a:pPr>
              <a:lnSpc>
                <a:spcPts val="3325"/>
              </a:lnSpc>
              <a:buNone/>
            </a:pPr>
            <a:r>
              <a:rPr b="0" lang="en-US" sz="2380" spc="-1" strike="noStrike" u="sng">
                <a:solidFill>
                  <a:srgbClr val="000000"/>
                </a:solidFill>
                <a:uFillTx/>
                <a:latin typeface="Source Sans Pro"/>
              </a:rPr>
              <a:t>ALGORITHM:</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Open the video file specified by the video path.</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Create a counter frame number to keep track of the processed frames.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Loop through the video frames while it's open: </a:t>
            </a:r>
            <a:endParaRPr b="0" lang="en-IN" sz="2380" spc="-1" strike="noStrike">
              <a:latin typeface="Arial"/>
            </a:endParaRPr>
          </a:p>
          <a:p>
            <a:pPr lvl="2" marL="1025280" indent="-341640">
              <a:lnSpc>
                <a:spcPts val="3325"/>
              </a:lnSpc>
              <a:buClr>
                <a:srgbClr val="000000"/>
              </a:buClr>
              <a:buFont typeface="Arial"/>
              <a:buChar char="⚬"/>
            </a:pPr>
            <a:r>
              <a:rPr b="0" lang="en-US" sz="2380" spc="-1" strike="noStrike">
                <a:solidFill>
                  <a:srgbClr val="000000"/>
                </a:solidFill>
                <a:latin typeface="Source Sans Pro"/>
              </a:rPr>
              <a:t>a. Read the next frame from the video. </a:t>
            </a:r>
            <a:endParaRPr b="0" lang="en-IN" sz="2380" spc="-1" strike="noStrike">
              <a:latin typeface="Arial"/>
            </a:endParaRPr>
          </a:p>
          <a:p>
            <a:pPr lvl="2" marL="1025280" indent="-341640">
              <a:lnSpc>
                <a:spcPts val="3325"/>
              </a:lnSpc>
              <a:buClr>
                <a:srgbClr val="000000"/>
              </a:buClr>
              <a:buFont typeface="Arial"/>
              <a:buChar char="⚬"/>
            </a:pPr>
            <a:r>
              <a:rPr b="0" lang="en-US" sz="2380" spc="-1" strike="noStrike">
                <a:solidFill>
                  <a:srgbClr val="000000"/>
                </a:solidFill>
                <a:latin typeface="Source Sans Pro"/>
              </a:rPr>
              <a:t>b. If there are no more frames, exit the loop.</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For each frame, Save the frame as an image in an output directory with a filename that includes frame number.</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Standardize the frame by resizing it to a common size (e.g., 640x480 pixels).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Apply image enhancement techniques, such as improving contrast or sharpness, to the standardized frame.</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Normalize the pixel values in the frame, usually by scaling them to a range between 0 and 1.</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Check the frame's quality: </a:t>
            </a:r>
            <a:endParaRPr b="0" lang="en-IN" sz="2380" spc="-1" strike="noStrike">
              <a:latin typeface="Arial"/>
            </a:endParaRPr>
          </a:p>
          <a:p>
            <a:pPr lvl="2" marL="1025280" indent="-341640">
              <a:lnSpc>
                <a:spcPts val="3325"/>
              </a:lnSpc>
              <a:buClr>
                <a:srgbClr val="000000"/>
              </a:buClr>
              <a:buFont typeface="Arial"/>
              <a:buChar char="⚬"/>
            </a:pPr>
            <a:r>
              <a:rPr b="0" lang="en-US" sz="2380" spc="-1" strike="noStrike">
                <a:solidFill>
                  <a:srgbClr val="000000"/>
                </a:solidFill>
                <a:latin typeface="Source Sans Pro"/>
              </a:rPr>
              <a:t>a. can be evaluated for aspects like motion blur, low contrast, or other quality issues. </a:t>
            </a:r>
            <a:endParaRPr b="0" lang="en-IN" sz="2380" spc="-1" strike="noStrike">
              <a:latin typeface="Arial"/>
            </a:endParaRPr>
          </a:p>
          <a:p>
            <a:pPr lvl="2" marL="1025280" indent="-341640">
              <a:lnSpc>
                <a:spcPts val="3325"/>
              </a:lnSpc>
              <a:buClr>
                <a:srgbClr val="000000"/>
              </a:buClr>
              <a:buFont typeface="Arial"/>
              <a:buChar char="⚬"/>
            </a:pPr>
            <a:r>
              <a:rPr b="0" lang="en-US" sz="2380" spc="-1" strike="noStrike">
                <a:solidFill>
                  <a:srgbClr val="000000"/>
                </a:solidFill>
                <a:latin typeface="Source Sans Pro"/>
              </a:rPr>
              <a:t>b. If the frame is of low quality based on your criteria, skip it and continue to the next frame.</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Continue processing frames until you've processed the entire video.</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Close the video file.</a:t>
            </a:r>
            <a:endParaRPr b="0" lang="en-IN" sz="238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r>
              <a:rPr b="0" lang="en-US" sz="2380" spc="-1" strike="noStrike" u="sng">
                <a:solidFill>
                  <a:srgbClr val="000000"/>
                </a:solidFill>
                <a:uFillTx/>
                <a:latin typeface="Source Sans Pro"/>
              </a:rPr>
              <a:t>z</a:t>
            </a:r>
            <a:endParaRPr b="0" lang="en-IN" sz="238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1" name="Group 2"/>
          <p:cNvGrpSpPr/>
          <p:nvPr/>
        </p:nvGrpSpPr>
        <p:grpSpPr>
          <a:xfrm>
            <a:off x="771120" y="502920"/>
            <a:ext cx="1239480" cy="248040"/>
            <a:chOff x="771120" y="502920"/>
            <a:chExt cx="1239480" cy="248040"/>
          </a:xfrm>
        </p:grpSpPr>
        <p:grpSp>
          <p:nvGrpSpPr>
            <p:cNvPr id="132" name="Group 3"/>
            <p:cNvGrpSpPr/>
            <p:nvPr/>
          </p:nvGrpSpPr>
          <p:grpSpPr>
            <a:xfrm>
              <a:off x="771120" y="502920"/>
              <a:ext cx="248040" cy="248040"/>
              <a:chOff x="771120" y="502920"/>
              <a:chExt cx="248040" cy="248040"/>
            </a:xfrm>
          </p:grpSpPr>
          <p:sp>
            <p:nvSpPr>
              <p:cNvPr id="13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34" name="Group 5"/>
            <p:cNvGrpSpPr/>
            <p:nvPr/>
          </p:nvGrpSpPr>
          <p:grpSpPr>
            <a:xfrm>
              <a:off x="1269720" y="502920"/>
              <a:ext cx="248040" cy="248040"/>
              <a:chOff x="1269720" y="502920"/>
              <a:chExt cx="248040" cy="248040"/>
            </a:xfrm>
          </p:grpSpPr>
          <p:sp>
            <p:nvSpPr>
              <p:cNvPr id="13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36" name="Group 7"/>
            <p:cNvGrpSpPr/>
            <p:nvPr/>
          </p:nvGrpSpPr>
          <p:grpSpPr>
            <a:xfrm>
              <a:off x="1762560" y="502920"/>
              <a:ext cx="248040" cy="248040"/>
              <a:chOff x="1762560" y="502920"/>
              <a:chExt cx="248040" cy="248040"/>
            </a:xfrm>
          </p:grpSpPr>
          <p:sp>
            <p:nvSpPr>
              <p:cNvPr id="13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38" name="Freeform 9"/>
          <p:cNvSpPr/>
          <p:nvPr/>
        </p:nvSpPr>
        <p:spPr>
          <a:xfrm>
            <a:off x="13921200" y="-2404800"/>
            <a:ext cx="6019920" cy="6064200"/>
          </a:xfrm>
          <a:custGeom>
            <a:avLst/>
            <a:gdLst/>
            <a:ahLst/>
            <a:rect l="l" t="t" r="r" b="b"/>
            <a:pathLst>
              <a:path w="6020419" h="6064524">
                <a:moveTo>
                  <a:pt x="0" y="0"/>
                </a:moveTo>
                <a:lnTo>
                  <a:pt x="6020419" y="0"/>
                </a:lnTo>
                <a:lnTo>
                  <a:pt x="6020419" y="6064525"/>
                </a:lnTo>
                <a:lnTo>
                  <a:pt x="0" y="6064525"/>
                </a:lnTo>
                <a:lnTo>
                  <a:pt x="0" y="0"/>
                </a:lnTo>
                <a:close/>
              </a:path>
            </a:pathLst>
          </a:custGeom>
          <a:blipFill rotWithShape="0">
            <a:blip r:embed="rId1"/>
            <a:srcRect/>
            <a:stretch/>
          </a:blipFill>
          <a:ln w="0">
            <a:noFill/>
          </a:ln>
        </p:spPr>
        <p:style>
          <a:lnRef idx="0"/>
          <a:fillRef idx="0"/>
          <a:effectRef idx="0"/>
          <a:fontRef idx="minor"/>
        </p:style>
      </p:sp>
      <p:sp>
        <p:nvSpPr>
          <p:cNvPr id="139" name="TextBox 10"/>
          <p:cNvSpPr/>
          <p:nvPr/>
        </p:nvSpPr>
        <p:spPr>
          <a:xfrm>
            <a:off x="583920" y="570240"/>
            <a:ext cx="16980840" cy="8531640"/>
          </a:xfrm>
          <a:prstGeom prst="rect">
            <a:avLst/>
          </a:prstGeom>
          <a:noFill/>
          <a:ln w="0">
            <a:noFill/>
          </a:ln>
        </p:spPr>
        <p:style>
          <a:lnRef idx="0"/>
          <a:fillRef idx="0"/>
          <a:effectRef idx="0"/>
          <a:fontRef idx="minor"/>
        </p:style>
        <p:txBody>
          <a:bodyPr lIns="0" rIns="0" tIns="0" bIns="0" anchor="t">
            <a:spAutoFit/>
          </a:bodyPr>
          <a:p>
            <a:pPr>
              <a:lnSpc>
                <a:spcPts val="4479"/>
              </a:lnSpc>
              <a:buNone/>
            </a:pPr>
            <a:endParaRPr b="0" lang="en-IN" sz="1800" spc="-1" strike="noStrike">
              <a:latin typeface="Arial"/>
            </a:endParaRPr>
          </a:p>
          <a:p>
            <a:pPr>
              <a:lnSpc>
                <a:spcPts val="4479"/>
              </a:lnSpc>
              <a:buNone/>
            </a:pPr>
            <a:r>
              <a:rPr b="0" lang="en-US" sz="3200" spc="-1" strike="noStrike" u="sng">
                <a:solidFill>
                  <a:srgbClr val="000000"/>
                </a:solidFill>
                <a:uFillTx/>
                <a:latin typeface="Source Sans Pro"/>
              </a:rPr>
              <a:t>PSEUDOCODE (PYTHON)</a:t>
            </a:r>
            <a:endParaRPr b="0" lang="en-IN" sz="3200" spc="-1" strike="noStrike">
              <a:latin typeface="Arial"/>
            </a:endParaRPr>
          </a:p>
          <a:p>
            <a:pPr>
              <a:lnSpc>
                <a:spcPts val="4479"/>
              </a:lnSpc>
              <a:buNone/>
            </a:pPr>
            <a:endParaRPr b="0" lang="en-IN" sz="1800" spc="-1" strike="noStrike">
              <a:latin typeface="Arial"/>
            </a:endParaRPr>
          </a:p>
          <a:p>
            <a:pPr>
              <a:lnSpc>
                <a:spcPts val="4479"/>
              </a:lnSpc>
              <a:buNone/>
            </a:pPr>
            <a:r>
              <a:rPr b="0" lang="en-US" sz="3200" spc="-1" strike="noStrike">
                <a:solidFill>
                  <a:srgbClr val="000000"/>
                </a:solidFill>
                <a:latin typeface="Source Sans Pro"/>
              </a:rPr>
              <a:t>function():</a:t>
            </a:r>
            <a:endParaRPr b="0" lang="en-IN" sz="3200" spc="-1" strike="noStrike">
              <a:latin typeface="Arial"/>
            </a:endParaRPr>
          </a:p>
          <a:p>
            <a:pPr>
              <a:lnSpc>
                <a:spcPts val="4479"/>
              </a:lnSpc>
              <a:buNone/>
            </a:pPr>
            <a:r>
              <a:rPr b="0" lang="en-US" sz="3200" spc="-1" strike="noStrike">
                <a:solidFill>
                  <a:srgbClr val="000000"/>
                </a:solidFill>
                <a:latin typeface="Source Sans Pro"/>
              </a:rPr>
              <a:t>    </a:t>
            </a:r>
            <a:endParaRPr b="0" lang="en-IN" sz="32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process video file using cv2  </a:t>
            </a:r>
            <a:endParaRPr b="0" lang="en-IN" sz="32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set frame count to zero</a:t>
            </a:r>
            <a:endParaRPr b="0" lang="en-IN" sz="3200" spc="-1" strike="noStrike">
              <a:latin typeface="Arial"/>
            </a:endParaRPr>
          </a:p>
          <a:p>
            <a:pPr>
              <a:lnSpc>
                <a:spcPts val="4479"/>
              </a:lnSpc>
              <a:buNone/>
            </a:pPr>
            <a:endParaRPr b="0" lang="en-IN" sz="18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while frame is available in video:</a:t>
            </a:r>
            <a:endParaRPr b="0" lang="en-IN" sz="32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ret, frame = cap.read()</a:t>
            </a:r>
            <a:endParaRPr b="0" lang="en-IN" sz="32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break if frame not available</a:t>
            </a:r>
            <a:endParaRPr b="0" lang="en-IN" sz="3200" spc="-1" strike="noStrike">
              <a:latin typeface="Arial"/>
            </a:endParaRPr>
          </a:p>
          <a:p>
            <a:pPr>
              <a:lnSpc>
                <a:spcPts val="4479"/>
              </a:lnSpc>
              <a:buNone/>
            </a:pPr>
            <a:endParaRPr b="0" lang="en-IN" sz="1800" spc="-1" strike="noStrike">
              <a:latin typeface="Arial"/>
            </a:endParaRPr>
          </a:p>
          <a:p>
            <a:pPr>
              <a:lnSpc>
                <a:spcPts val="4479"/>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cv2.imwrite(filename, frame)</a:t>
            </a:r>
            <a:endParaRPr b="0" lang="en-IN" sz="3200" spc="-1" strike="noStrike">
              <a:latin typeface="Arial"/>
            </a:endParaRPr>
          </a:p>
          <a:p>
            <a:pPr>
              <a:lnSpc>
                <a:spcPts val="4479"/>
              </a:lnSpc>
              <a:buNone/>
            </a:pPr>
            <a:endParaRPr b="0" lang="en-IN" sz="1800" spc="-1" strike="noStrike">
              <a:latin typeface="Arial"/>
            </a:endParaRPr>
          </a:p>
          <a:p>
            <a:pPr>
              <a:lnSpc>
                <a:spcPts val="4479"/>
              </a:lnSpc>
              <a:buNone/>
            </a:pPr>
            <a:r>
              <a:rPr b="0" lang="en-US" sz="3200" spc="-1" strike="noStrike">
                <a:solidFill>
                  <a:srgbClr val="000000"/>
                </a:solidFill>
                <a:latin typeface="Source Sans Pro"/>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Box 2"/>
          <p:cNvSpPr/>
          <p:nvPr/>
        </p:nvSpPr>
        <p:spPr>
          <a:xfrm>
            <a:off x="0" y="770400"/>
            <a:ext cx="15538680" cy="689436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Source Sans Pro"/>
              </a:rPr>
              <a:t>   </a:t>
            </a:r>
            <a:endParaRPr b="0" lang="en-IN" sz="32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resize and standardize the frame</a:t>
            </a:r>
            <a:endParaRPr b="0" lang="en-IN" sz="3200" spc="-1" strike="noStrike">
              <a:latin typeface="Arial"/>
            </a:endParaRPr>
          </a:p>
          <a:p>
            <a:pPr>
              <a:lnSpc>
                <a:spcPts val="3393"/>
              </a:lnSpc>
              <a:buNone/>
            </a:pPr>
            <a:r>
              <a:rPr b="0" lang="en-US" sz="3200" spc="-1" strike="noStrike">
                <a:solidFill>
                  <a:srgbClr val="000000"/>
                </a:solidFill>
                <a:latin typeface="Source Sans Pro"/>
              </a:rPr>
              <a:t>     </a:t>
            </a:r>
            <a:endParaRPr b="0" lang="en-IN" sz="32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enhance the standardized frame</a:t>
            </a:r>
            <a:endParaRPr b="0" lang="en-IN" sz="3200" spc="-1" strike="noStrike">
              <a:latin typeface="Arial"/>
            </a:endParaRPr>
          </a:p>
          <a:p>
            <a:pPr>
              <a:lnSpc>
                <a:spcPts val="3393"/>
              </a:lnSpc>
              <a:buNone/>
            </a:pPr>
            <a:endParaRPr b="0" lang="en-IN" sz="18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normalise the enhanced_frame</a:t>
            </a:r>
            <a:endParaRPr b="0" lang="en-IN" sz="3200" spc="-1" strike="noStrike">
              <a:latin typeface="Arial"/>
            </a:endParaRPr>
          </a:p>
          <a:p>
            <a:pPr>
              <a:lnSpc>
                <a:spcPts val="3393"/>
              </a:lnSpc>
              <a:buNone/>
            </a:pPr>
            <a:endParaRPr b="0" lang="en-IN" sz="18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if normalized_frame is of low quality:  continue</a:t>
            </a:r>
            <a:endParaRPr b="0" lang="en-IN" sz="3200" spc="-1" strike="noStrike">
              <a:latin typeface="Arial"/>
            </a:endParaRPr>
          </a:p>
          <a:p>
            <a:pPr>
              <a:lnSpc>
                <a:spcPts val="3393"/>
              </a:lnSpc>
              <a:buNone/>
            </a:pPr>
            <a:endParaRPr b="0" lang="en-IN" sz="18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cv2.imwrite(preprocessed_frame_filename, normalized_frame)</a:t>
            </a:r>
            <a:endParaRPr b="0" lang="en-IN" sz="3200" spc="-1" strike="noStrike">
              <a:latin typeface="Arial"/>
            </a:endParaRPr>
          </a:p>
          <a:p>
            <a:pPr>
              <a:lnSpc>
                <a:spcPts val="3393"/>
              </a:lnSpc>
              <a:buNone/>
            </a:pPr>
            <a:endParaRPr b="0" lang="en-IN" sz="1800" spc="-1" strike="noStrike">
              <a:latin typeface="Arial"/>
            </a:endParaRPr>
          </a:p>
          <a:p>
            <a:pPr>
              <a:lnSpc>
                <a:spcPts val="3393"/>
              </a:lnSpc>
              <a:buNone/>
            </a:pPr>
            <a:r>
              <a:rPr b="0" lang="en-US" sz="3200" spc="-1" strike="noStrike">
                <a:solidFill>
                  <a:srgbClr val="000000"/>
                </a:solidFill>
                <a:latin typeface="Source Sans Pro"/>
              </a:rPr>
              <a:t>     </a:t>
            </a:r>
            <a:endParaRPr b="0" lang="en-IN" sz="32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increase frame count by 1</a:t>
            </a:r>
            <a:endParaRPr b="0" lang="en-IN" sz="3200" spc="-1" strike="noStrike">
              <a:latin typeface="Arial"/>
            </a:endParaRPr>
          </a:p>
          <a:p>
            <a:pPr>
              <a:lnSpc>
                <a:spcPts val="3393"/>
              </a:lnSpc>
              <a:buNone/>
            </a:pPr>
            <a:endParaRPr b="0" lang="en-IN" sz="1800" spc="-1" strike="noStrike">
              <a:latin typeface="Arial"/>
            </a:endParaRPr>
          </a:p>
          <a:p>
            <a:pPr>
              <a:lnSpc>
                <a:spcPts val="3393"/>
              </a:lnSpc>
              <a:buNone/>
            </a:pPr>
            <a:r>
              <a:rPr b="0" lang="en-US" sz="3200" spc="-1" strike="noStrike">
                <a:solidFill>
                  <a:srgbClr val="000000"/>
                </a:solidFill>
                <a:latin typeface="Source Sans Pro"/>
              </a:rPr>
              <a:t>    </a:t>
            </a:r>
            <a:r>
              <a:rPr b="0" lang="en-US" sz="3200" spc="-1" strike="noStrike">
                <a:solidFill>
                  <a:srgbClr val="000000"/>
                </a:solidFill>
                <a:latin typeface="Source Sans Pro"/>
              </a:rPr>
              <a:t>cap.release()</a:t>
            </a:r>
            <a:endParaRPr b="0" lang="en-IN" sz="3200" spc="-1" strike="noStrike">
              <a:latin typeface="Arial"/>
            </a:endParaRPr>
          </a:p>
          <a:p>
            <a:pPr>
              <a:lnSpc>
                <a:spcPts val="3393"/>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1" name="Group 2"/>
          <p:cNvGrpSpPr/>
          <p:nvPr/>
        </p:nvGrpSpPr>
        <p:grpSpPr>
          <a:xfrm>
            <a:off x="771120" y="502920"/>
            <a:ext cx="1239480" cy="248040"/>
            <a:chOff x="771120" y="502920"/>
            <a:chExt cx="1239480" cy="248040"/>
          </a:xfrm>
        </p:grpSpPr>
        <p:grpSp>
          <p:nvGrpSpPr>
            <p:cNvPr id="142" name="Group 3"/>
            <p:cNvGrpSpPr/>
            <p:nvPr/>
          </p:nvGrpSpPr>
          <p:grpSpPr>
            <a:xfrm>
              <a:off x="771120" y="502920"/>
              <a:ext cx="248040" cy="248040"/>
              <a:chOff x="771120" y="502920"/>
              <a:chExt cx="248040" cy="248040"/>
            </a:xfrm>
          </p:grpSpPr>
          <p:sp>
            <p:nvSpPr>
              <p:cNvPr id="14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44" name="Group 5"/>
            <p:cNvGrpSpPr/>
            <p:nvPr/>
          </p:nvGrpSpPr>
          <p:grpSpPr>
            <a:xfrm>
              <a:off x="1269720" y="502920"/>
              <a:ext cx="248040" cy="248040"/>
              <a:chOff x="1269720" y="502920"/>
              <a:chExt cx="248040" cy="248040"/>
            </a:xfrm>
          </p:grpSpPr>
          <p:sp>
            <p:nvSpPr>
              <p:cNvPr id="14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46" name="Group 7"/>
            <p:cNvGrpSpPr/>
            <p:nvPr/>
          </p:nvGrpSpPr>
          <p:grpSpPr>
            <a:xfrm>
              <a:off x="1762560" y="502920"/>
              <a:ext cx="248040" cy="248040"/>
              <a:chOff x="1762560" y="502920"/>
              <a:chExt cx="248040" cy="248040"/>
            </a:xfrm>
          </p:grpSpPr>
          <p:sp>
            <p:nvSpPr>
              <p:cNvPr id="14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48" name="Freeform 9"/>
          <p:cNvSpPr/>
          <p:nvPr/>
        </p:nvSpPr>
        <p:spPr>
          <a:xfrm>
            <a:off x="790200" y="1723320"/>
            <a:ext cx="17318160" cy="9741240"/>
          </a:xfrm>
          <a:custGeom>
            <a:avLst/>
            <a:gdLst/>
            <a:ahLst/>
            <a:rect l="l" t="t" r="r" b="b"/>
            <a:pathLst>
              <a:path w="17318589" h="9741706">
                <a:moveTo>
                  <a:pt x="0" y="0"/>
                </a:moveTo>
                <a:lnTo>
                  <a:pt x="17318589" y="0"/>
                </a:lnTo>
                <a:lnTo>
                  <a:pt x="17318589" y="9741706"/>
                </a:lnTo>
                <a:lnTo>
                  <a:pt x="0" y="9741706"/>
                </a:lnTo>
                <a:lnTo>
                  <a:pt x="0" y="0"/>
                </a:lnTo>
                <a:close/>
              </a:path>
            </a:pathLst>
          </a:custGeom>
          <a:blipFill rotWithShape="0">
            <a:blip r:embed="rId1"/>
            <a:srcRect/>
            <a:stretch/>
          </a:blipFill>
          <a:ln w="0">
            <a:noFill/>
          </a:ln>
        </p:spPr>
        <p:style>
          <a:lnRef idx="0"/>
          <a:fillRef idx="0"/>
          <a:effectRef idx="0"/>
          <a:fontRef idx="minor"/>
        </p:style>
      </p:sp>
      <p:sp>
        <p:nvSpPr>
          <p:cNvPr id="149" name="Freeform 10"/>
          <p:cNvSpPr/>
          <p:nvPr/>
        </p:nvSpPr>
        <p:spPr>
          <a:xfrm rot="5400000">
            <a:off x="878760" y="2646000"/>
            <a:ext cx="1025280" cy="1239120"/>
          </a:xfrm>
          <a:custGeom>
            <a:avLst/>
            <a:gdLst/>
            <a:ahLst/>
            <a:rect l="l" t="t" r="r" b="b"/>
            <a:pathLst>
              <a:path w="1025517" h="1239636">
                <a:moveTo>
                  <a:pt x="0" y="0"/>
                </a:moveTo>
                <a:lnTo>
                  <a:pt x="1025517" y="0"/>
                </a:lnTo>
                <a:lnTo>
                  <a:pt x="1025517" y="1239635"/>
                </a:lnTo>
                <a:lnTo>
                  <a:pt x="0" y="1239635"/>
                </a:lnTo>
                <a:lnTo>
                  <a:pt x="0" y="0"/>
                </a:lnTo>
                <a:close/>
              </a:path>
            </a:pathLst>
          </a:custGeom>
          <a:blipFill rotWithShape="0">
            <a:blip r:embed="rId2"/>
            <a:srcRect/>
            <a:stretch/>
          </a:blipFill>
          <a:ln w="0">
            <a:noFill/>
          </a:ln>
        </p:spPr>
        <p:style>
          <a:lnRef idx="0"/>
          <a:fillRef idx="0"/>
          <a:effectRef idx="0"/>
          <a:fontRef idx="minor"/>
        </p:style>
      </p:sp>
      <p:sp>
        <p:nvSpPr>
          <p:cNvPr id="150" name="TextBox 11"/>
          <p:cNvSpPr/>
          <p:nvPr/>
        </p:nvSpPr>
        <p:spPr>
          <a:xfrm>
            <a:off x="771120" y="1256760"/>
            <a:ext cx="12495600" cy="431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a:rPr>
              <a:t>ARCHITECTURE OF MODULE II</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1" name="Group 2"/>
          <p:cNvGrpSpPr/>
          <p:nvPr/>
        </p:nvGrpSpPr>
        <p:grpSpPr>
          <a:xfrm>
            <a:off x="771120" y="502920"/>
            <a:ext cx="1239480" cy="248040"/>
            <a:chOff x="771120" y="502920"/>
            <a:chExt cx="1239480" cy="248040"/>
          </a:xfrm>
        </p:grpSpPr>
        <p:grpSp>
          <p:nvGrpSpPr>
            <p:cNvPr id="152" name="Group 3"/>
            <p:cNvGrpSpPr/>
            <p:nvPr/>
          </p:nvGrpSpPr>
          <p:grpSpPr>
            <a:xfrm>
              <a:off x="771120" y="502920"/>
              <a:ext cx="248040" cy="248040"/>
              <a:chOff x="771120" y="502920"/>
              <a:chExt cx="248040" cy="248040"/>
            </a:xfrm>
          </p:grpSpPr>
          <p:sp>
            <p:nvSpPr>
              <p:cNvPr id="15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54" name="Group 5"/>
            <p:cNvGrpSpPr/>
            <p:nvPr/>
          </p:nvGrpSpPr>
          <p:grpSpPr>
            <a:xfrm>
              <a:off x="1269720" y="502920"/>
              <a:ext cx="248040" cy="248040"/>
              <a:chOff x="1269720" y="502920"/>
              <a:chExt cx="248040" cy="248040"/>
            </a:xfrm>
          </p:grpSpPr>
          <p:sp>
            <p:nvSpPr>
              <p:cNvPr id="15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56" name="Group 7"/>
            <p:cNvGrpSpPr/>
            <p:nvPr/>
          </p:nvGrpSpPr>
          <p:grpSpPr>
            <a:xfrm>
              <a:off x="1762560" y="502920"/>
              <a:ext cx="248040" cy="248040"/>
              <a:chOff x="1762560" y="502920"/>
              <a:chExt cx="248040" cy="248040"/>
            </a:xfrm>
          </p:grpSpPr>
          <p:sp>
            <p:nvSpPr>
              <p:cNvPr id="15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58" name="Freeform 9"/>
          <p:cNvSpPr/>
          <p:nvPr/>
        </p:nvSpPr>
        <p:spPr>
          <a:xfrm rot="5400000">
            <a:off x="878760" y="2646000"/>
            <a:ext cx="1025280" cy="1239120"/>
          </a:xfrm>
          <a:custGeom>
            <a:avLst/>
            <a:gdLst/>
            <a:ahLst/>
            <a:rect l="l" t="t" r="r" b="b"/>
            <a:pathLst>
              <a:path w="1025517" h="1239636">
                <a:moveTo>
                  <a:pt x="0" y="0"/>
                </a:moveTo>
                <a:lnTo>
                  <a:pt x="1025517" y="0"/>
                </a:lnTo>
                <a:lnTo>
                  <a:pt x="1025517" y="1239635"/>
                </a:lnTo>
                <a:lnTo>
                  <a:pt x="0" y="1239635"/>
                </a:lnTo>
                <a:lnTo>
                  <a:pt x="0" y="0"/>
                </a:lnTo>
                <a:close/>
              </a:path>
            </a:pathLst>
          </a:custGeom>
          <a:blipFill rotWithShape="0">
            <a:blip r:embed="rId1"/>
            <a:srcRect/>
            <a:stretch/>
          </a:blipFill>
          <a:ln w="0">
            <a:noFill/>
          </a:ln>
        </p:spPr>
        <p:style>
          <a:lnRef idx="0"/>
          <a:fillRef idx="0"/>
          <a:effectRef idx="0"/>
          <a:fontRef idx="minor"/>
        </p:style>
      </p:sp>
      <p:sp>
        <p:nvSpPr>
          <p:cNvPr id="159" name="Freeform 10"/>
          <p:cNvSpPr/>
          <p:nvPr/>
        </p:nvSpPr>
        <p:spPr>
          <a:xfrm>
            <a:off x="1391040" y="3121920"/>
            <a:ext cx="13456800" cy="7569360"/>
          </a:xfrm>
          <a:custGeom>
            <a:avLst/>
            <a:gdLst/>
            <a:ahLst/>
            <a:rect l="l" t="t" r="r" b="b"/>
            <a:pathLst>
              <a:path w="13457222" h="7569687">
                <a:moveTo>
                  <a:pt x="0" y="0"/>
                </a:moveTo>
                <a:lnTo>
                  <a:pt x="13457222" y="0"/>
                </a:lnTo>
                <a:lnTo>
                  <a:pt x="13457222" y="7569687"/>
                </a:lnTo>
                <a:lnTo>
                  <a:pt x="0" y="7569687"/>
                </a:lnTo>
                <a:lnTo>
                  <a:pt x="0" y="0"/>
                </a:lnTo>
                <a:close/>
              </a:path>
            </a:pathLst>
          </a:custGeom>
          <a:blipFill rotWithShape="0">
            <a:blip r:embed="rId2"/>
            <a:srcRect/>
            <a:stretch/>
          </a:blipFill>
          <a:ln w="0">
            <a:noFill/>
          </a:ln>
        </p:spPr>
        <p:style>
          <a:lnRef idx="0"/>
          <a:fillRef idx="0"/>
          <a:effectRef idx="0"/>
          <a:fontRef idx="minor"/>
        </p:style>
      </p:sp>
      <p:sp>
        <p:nvSpPr>
          <p:cNvPr id="160" name="TextBox 11"/>
          <p:cNvSpPr/>
          <p:nvPr/>
        </p:nvSpPr>
        <p:spPr>
          <a:xfrm>
            <a:off x="771120" y="1256760"/>
            <a:ext cx="12495600" cy="431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a:rPr>
              <a:t>ARCHITECTURE OF MODULE II</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1" name="Group 2"/>
          <p:cNvGrpSpPr/>
          <p:nvPr/>
        </p:nvGrpSpPr>
        <p:grpSpPr>
          <a:xfrm>
            <a:off x="771120" y="502920"/>
            <a:ext cx="1239480" cy="248040"/>
            <a:chOff x="771120" y="502920"/>
            <a:chExt cx="1239480" cy="248040"/>
          </a:xfrm>
        </p:grpSpPr>
        <p:grpSp>
          <p:nvGrpSpPr>
            <p:cNvPr id="162" name="Group 3"/>
            <p:cNvGrpSpPr/>
            <p:nvPr/>
          </p:nvGrpSpPr>
          <p:grpSpPr>
            <a:xfrm>
              <a:off x="771120" y="502920"/>
              <a:ext cx="248040" cy="248040"/>
              <a:chOff x="771120" y="502920"/>
              <a:chExt cx="248040" cy="248040"/>
            </a:xfrm>
          </p:grpSpPr>
          <p:sp>
            <p:nvSpPr>
              <p:cNvPr id="16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64" name="Group 5"/>
            <p:cNvGrpSpPr/>
            <p:nvPr/>
          </p:nvGrpSpPr>
          <p:grpSpPr>
            <a:xfrm>
              <a:off x="1269720" y="502920"/>
              <a:ext cx="248040" cy="248040"/>
              <a:chOff x="1269720" y="502920"/>
              <a:chExt cx="248040" cy="248040"/>
            </a:xfrm>
          </p:grpSpPr>
          <p:sp>
            <p:nvSpPr>
              <p:cNvPr id="16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66" name="Group 7"/>
            <p:cNvGrpSpPr/>
            <p:nvPr/>
          </p:nvGrpSpPr>
          <p:grpSpPr>
            <a:xfrm>
              <a:off x="1762560" y="502920"/>
              <a:ext cx="248040" cy="248040"/>
              <a:chOff x="1762560" y="502920"/>
              <a:chExt cx="248040" cy="248040"/>
            </a:xfrm>
          </p:grpSpPr>
          <p:sp>
            <p:nvSpPr>
              <p:cNvPr id="16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68" name="TextBox 9"/>
          <p:cNvSpPr/>
          <p:nvPr/>
        </p:nvSpPr>
        <p:spPr>
          <a:xfrm>
            <a:off x="771120" y="964440"/>
            <a:ext cx="12495600" cy="12927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MODULE II</a:t>
            </a:r>
            <a:endParaRPr b="0" lang="en-IN" sz="4800" spc="-1" strike="noStrike">
              <a:latin typeface="Arial"/>
            </a:endParaRPr>
          </a:p>
          <a:p>
            <a:pPr>
              <a:lnSpc>
                <a:spcPts val="5088"/>
              </a:lnSpc>
              <a:buNone/>
            </a:pPr>
            <a:r>
              <a:rPr b="0" lang="en-US" sz="4800" spc="-1" strike="noStrike">
                <a:solidFill>
                  <a:srgbClr val="000000"/>
                </a:solidFill>
                <a:latin typeface="Poppins"/>
              </a:rPr>
              <a:t>POSTURE ESTIMATION</a:t>
            </a:r>
            <a:endParaRPr b="0" lang="en-IN" sz="4800" spc="-1" strike="noStrike">
              <a:latin typeface="Arial"/>
            </a:endParaRPr>
          </a:p>
        </p:txBody>
      </p:sp>
      <p:sp>
        <p:nvSpPr>
          <p:cNvPr id="169" name="Freeform 10"/>
          <p:cNvSpPr/>
          <p:nvPr/>
        </p:nvSpPr>
        <p:spPr>
          <a:xfrm>
            <a:off x="13616280" y="-1724400"/>
            <a:ext cx="6019920" cy="6064200"/>
          </a:xfrm>
          <a:custGeom>
            <a:avLst/>
            <a:gdLst/>
            <a:ahLst/>
            <a:rect l="l" t="t" r="r" b="b"/>
            <a:pathLst>
              <a:path w="6020419" h="6064524">
                <a:moveTo>
                  <a:pt x="0" y="0"/>
                </a:moveTo>
                <a:lnTo>
                  <a:pt x="6020419" y="0"/>
                </a:lnTo>
                <a:lnTo>
                  <a:pt x="6020419" y="6064525"/>
                </a:lnTo>
                <a:lnTo>
                  <a:pt x="0" y="6064525"/>
                </a:lnTo>
                <a:lnTo>
                  <a:pt x="0" y="0"/>
                </a:lnTo>
                <a:close/>
              </a:path>
            </a:pathLst>
          </a:custGeom>
          <a:blipFill rotWithShape="0">
            <a:blip r:embed="rId1"/>
            <a:srcRect/>
            <a:stretch/>
          </a:blipFill>
          <a:ln w="0">
            <a:noFill/>
          </a:ln>
        </p:spPr>
        <p:style>
          <a:lnRef idx="0"/>
          <a:fillRef idx="0"/>
          <a:effectRef idx="0"/>
          <a:fontRef idx="minor"/>
        </p:style>
      </p:sp>
      <p:sp>
        <p:nvSpPr>
          <p:cNvPr id="170" name="TextBox 11"/>
          <p:cNvSpPr/>
          <p:nvPr/>
        </p:nvSpPr>
        <p:spPr>
          <a:xfrm>
            <a:off x="771120" y="2440080"/>
            <a:ext cx="17516520" cy="8531640"/>
          </a:xfrm>
          <a:prstGeom prst="rect">
            <a:avLst/>
          </a:prstGeom>
          <a:noFill/>
          <a:ln w="0">
            <a:noFill/>
          </a:ln>
        </p:spPr>
        <p:style>
          <a:lnRef idx="0"/>
          <a:fillRef idx="0"/>
          <a:effectRef idx="0"/>
          <a:fontRef idx="minor"/>
        </p:style>
        <p:txBody>
          <a:bodyPr lIns="0" rIns="0" tIns="0" bIns="0" anchor="t">
            <a:spAutoFit/>
          </a:bodyPr>
          <a:p>
            <a:pPr>
              <a:lnSpc>
                <a:spcPts val="4479"/>
              </a:lnSpc>
              <a:buNone/>
            </a:pPr>
            <a:r>
              <a:rPr b="0" lang="en-US" sz="3200" spc="-1" strike="noStrike">
                <a:solidFill>
                  <a:srgbClr val="000000"/>
                </a:solidFill>
                <a:latin typeface="Source Sans Pro"/>
              </a:rPr>
              <a:t>INPUT       → Preprocessed Video Frames</a:t>
            </a:r>
            <a:endParaRPr b="0" lang="en-IN" sz="3200" spc="-1" strike="noStrike">
              <a:latin typeface="Arial"/>
            </a:endParaRPr>
          </a:p>
          <a:p>
            <a:pPr>
              <a:lnSpc>
                <a:spcPts val="4479"/>
              </a:lnSpc>
              <a:buNone/>
            </a:pPr>
            <a:r>
              <a:rPr b="0" lang="en-US" sz="3200" spc="-1" strike="noStrike">
                <a:solidFill>
                  <a:srgbClr val="000000"/>
                </a:solidFill>
                <a:latin typeface="Source Sans Pro"/>
              </a:rPr>
              <a:t>OUTPUT  → Joint Coordinates </a:t>
            </a:r>
            <a:endParaRPr b="0" lang="en-IN" sz="3200" spc="-1" strike="noStrike">
              <a:latin typeface="Arial"/>
            </a:endParaRPr>
          </a:p>
          <a:p>
            <a:pPr>
              <a:lnSpc>
                <a:spcPts val="4479"/>
              </a:lnSpc>
              <a:buNone/>
            </a:pPr>
            <a:endParaRPr b="0" lang="en-IN" sz="1800" spc="-1" strike="noStrike">
              <a:latin typeface="Arial"/>
            </a:endParaRPr>
          </a:p>
          <a:p>
            <a:pPr>
              <a:lnSpc>
                <a:spcPts val="4479"/>
              </a:lnSpc>
              <a:buNone/>
            </a:pPr>
            <a:r>
              <a:rPr b="0" lang="en-US" sz="3200" spc="-1" strike="noStrike" u="sng">
                <a:solidFill>
                  <a:srgbClr val="000000"/>
                </a:solidFill>
                <a:uFillTx/>
                <a:latin typeface="Source Sans Pro"/>
              </a:rPr>
              <a:t>ALGORITHM:</a:t>
            </a:r>
            <a:endParaRPr b="0" lang="en-IN" sz="3200" spc="-1" strike="noStrike">
              <a:latin typeface="Arial"/>
            </a:endParaRPr>
          </a:p>
          <a:p>
            <a:pPr>
              <a:lnSpc>
                <a:spcPts val="4479"/>
              </a:lnSpc>
              <a:buNone/>
            </a:pPr>
            <a:endParaRPr b="0" lang="en-IN" sz="18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Initialize MediaPipe</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Use MediaPipe to find the body keypoints (like the head, shoulders, elbows, etc.) in each frame or image.</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If needed, make the detected poses look smoother or more accurate.</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If necessary, make the poses look more stable over a series of frames.</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Check if keypoints couldn't be detected properly and handle any problems.</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Get the exact positions (coordinates) of the body joints from the detected keypoints.</a:t>
            </a:r>
            <a:endParaRPr b="0" lang="en-IN" sz="3200" spc="-1" strike="noStrike">
              <a:latin typeface="Arial"/>
            </a:endParaRPr>
          </a:p>
          <a:p>
            <a:pPr lvl="1" marL="690840" indent="-345600">
              <a:lnSpc>
                <a:spcPts val="4479"/>
              </a:lnSpc>
              <a:buClr>
                <a:srgbClr val="000000"/>
              </a:buClr>
              <a:buFont typeface="Arial"/>
              <a:buChar char="•"/>
            </a:pPr>
            <a:r>
              <a:rPr b="0" lang="en-US" sz="3200" spc="-1" strike="noStrike">
                <a:solidFill>
                  <a:srgbClr val="000000"/>
                </a:solidFill>
                <a:latin typeface="Source Sans Pro"/>
              </a:rPr>
              <a:t>Keep doing these steps for each frame or image until you're done.</a:t>
            </a:r>
            <a:endParaRPr b="0" lang="en-IN" sz="3200" spc="-1" strike="noStrike">
              <a:latin typeface="Arial"/>
            </a:endParaRPr>
          </a:p>
          <a:p>
            <a:pPr>
              <a:lnSpc>
                <a:spcPts val="4479"/>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1" name="Group 2"/>
          <p:cNvGrpSpPr/>
          <p:nvPr/>
        </p:nvGrpSpPr>
        <p:grpSpPr>
          <a:xfrm>
            <a:off x="771120" y="502920"/>
            <a:ext cx="1239480" cy="248040"/>
            <a:chOff x="771120" y="502920"/>
            <a:chExt cx="1239480" cy="248040"/>
          </a:xfrm>
        </p:grpSpPr>
        <p:grpSp>
          <p:nvGrpSpPr>
            <p:cNvPr id="172" name="Group 3"/>
            <p:cNvGrpSpPr/>
            <p:nvPr/>
          </p:nvGrpSpPr>
          <p:grpSpPr>
            <a:xfrm>
              <a:off x="771120" y="502920"/>
              <a:ext cx="248040" cy="248040"/>
              <a:chOff x="771120" y="502920"/>
              <a:chExt cx="248040" cy="248040"/>
            </a:xfrm>
          </p:grpSpPr>
          <p:sp>
            <p:nvSpPr>
              <p:cNvPr id="173"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74" name="Group 5"/>
            <p:cNvGrpSpPr/>
            <p:nvPr/>
          </p:nvGrpSpPr>
          <p:grpSpPr>
            <a:xfrm>
              <a:off x="1269720" y="502920"/>
              <a:ext cx="248040" cy="248040"/>
              <a:chOff x="1269720" y="502920"/>
              <a:chExt cx="248040" cy="248040"/>
            </a:xfrm>
          </p:grpSpPr>
          <p:sp>
            <p:nvSpPr>
              <p:cNvPr id="175"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76" name="Group 7"/>
            <p:cNvGrpSpPr/>
            <p:nvPr/>
          </p:nvGrpSpPr>
          <p:grpSpPr>
            <a:xfrm>
              <a:off x="1762560" y="502920"/>
              <a:ext cx="248040" cy="248040"/>
              <a:chOff x="1762560" y="502920"/>
              <a:chExt cx="248040" cy="248040"/>
            </a:xfrm>
          </p:grpSpPr>
          <p:sp>
            <p:nvSpPr>
              <p:cNvPr id="177"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78" name="Freeform 9"/>
          <p:cNvSpPr/>
          <p:nvPr/>
        </p:nvSpPr>
        <p:spPr>
          <a:xfrm>
            <a:off x="13616280" y="-1724400"/>
            <a:ext cx="6019920" cy="6064200"/>
          </a:xfrm>
          <a:custGeom>
            <a:avLst/>
            <a:gdLst/>
            <a:ahLst/>
            <a:rect l="l" t="t" r="r" b="b"/>
            <a:pathLst>
              <a:path w="6020419" h="6064524">
                <a:moveTo>
                  <a:pt x="0" y="0"/>
                </a:moveTo>
                <a:lnTo>
                  <a:pt x="6020419" y="0"/>
                </a:lnTo>
                <a:lnTo>
                  <a:pt x="6020419" y="6064525"/>
                </a:lnTo>
                <a:lnTo>
                  <a:pt x="0" y="6064525"/>
                </a:lnTo>
                <a:lnTo>
                  <a:pt x="0" y="0"/>
                </a:lnTo>
                <a:close/>
              </a:path>
            </a:pathLst>
          </a:custGeom>
          <a:blipFill rotWithShape="0">
            <a:blip r:embed="rId1"/>
            <a:srcRect/>
            <a:stretch/>
          </a:blipFill>
          <a:ln w="0">
            <a:noFill/>
          </a:ln>
        </p:spPr>
        <p:style>
          <a:lnRef idx="0"/>
          <a:fillRef idx="0"/>
          <a:effectRef idx="0"/>
          <a:fontRef idx="minor"/>
        </p:style>
      </p:sp>
      <p:sp>
        <p:nvSpPr>
          <p:cNvPr id="179" name="TextBox 10"/>
          <p:cNvSpPr/>
          <p:nvPr/>
        </p:nvSpPr>
        <p:spPr>
          <a:xfrm>
            <a:off x="771120" y="694440"/>
            <a:ext cx="12712680" cy="9935640"/>
          </a:xfrm>
          <a:prstGeom prst="rect">
            <a:avLst/>
          </a:prstGeom>
          <a:noFill/>
          <a:ln w="0">
            <a:noFill/>
          </a:ln>
        </p:spPr>
        <p:style>
          <a:lnRef idx="0"/>
          <a:fillRef idx="0"/>
          <a:effectRef idx="0"/>
          <a:fontRef idx="minor"/>
        </p:style>
        <p:txBody>
          <a:bodyPr lIns="0" rIns="0" tIns="0" bIns="0" anchor="t">
            <a:spAutoFit/>
          </a:bodyPr>
          <a:p>
            <a:pPr>
              <a:lnSpc>
                <a:spcPts val="3912"/>
              </a:lnSpc>
              <a:buNone/>
            </a:pPr>
            <a:endParaRPr b="0" lang="en-IN" sz="1800" spc="-1" strike="noStrike">
              <a:latin typeface="Arial"/>
            </a:endParaRPr>
          </a:p>
          <a:p>
            <a:pPr>
              <a:lnSpc>
                <a:spcPts val="3912"/>
              </a:lnSpc>
              <a:buNone/>
            </a:pPr>
            <a:r>
              <a:rPr b="0" lang="en-US" sz="2790" spc="-1" strike="noStrike" u="sng">
                <a:solidFill>
                  <a:srgbClr val="000000"/>
                </a:solidFill>
                <a:uFillTx/>
                <a:latin typeface="Source Sans Pro"/>
              </a:rPr>
              <a:t>PSEUDOCODE (PYTHON)</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r>
              <a:rPr b="0" lang="en-US" sz="2790" spc="-1" strike="noStrike">
                <a:solidFill>
                  <a:srgbClr val="000000"/>
                </a:solidFill>
                <a:latin typeface="Source Sans Pro"/>
              </a:rPr>
              <a:t>import openpose</a:t>
            </a:r>
            <a:endParaRPr b="0" lang="en-IN" sz="2790" spc="-1" strike="noStrike">
              <a:latin typeface="Arial"/>
            </a:endParaRPr>
          </a:p>
          <a:p>
            <a:pPr>
              <a:lnSpc>
                <a:spcPts val="3912"/>
              </a:lnSpc>
              <a:buNone/>
            </a:pPr>
            <a:r>
              <a:rPr b="0" lang="en-US" sz="2790" spc="-1" strike="noStrike">
                <a:solidFill>
                  <a:srgbClr val="000000"/>
                </a:solidFill>
                <a:latin typeface="Source Sans Pro"/>
              </a:rPr>
              <a:t>initialize openpose</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r>
              <a:rPr b="0" lang="en-US" sz="2790" spc="-1" strike="noStrike">
                <a:solidFill>
                  <a:srgbClr val="000000"/>
                </a:solidFill>
                <a:latin typeface="Source Sans Pro"/>
              </a:rPr>
              <a:t>while more frames is available:</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get next frame</a:t>
            </a:r>
            <a:endParaRPr b="0" lang="en-IN" sz="279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detect keypoints from frame using openpose</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if keypoints is None:   handle_error()</a:t>
            </a:r>
            <a:endParaRPr b="0" lang="en-IN" sz="279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else:</a:t>
            </a:r>
            <a:endParaRPr b="0" lang="en-IN" sz="279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joint_coordinates = extract_coordinates(keypoints)</a:t>
            </a:r>
            <a:endParaRPr b="0" lang="en-IN" sz="2790" spc="-1" strike="noStrike">
              <a:latin typeface="Arial"/>
            </a:endParaRPr>
          </a:p>
          <a:p>
            <a:pPr>
              <a:lnSpc>
                <a:spcPts val="3912"/>
              </a:lnSpc>
              <a:buNone/>
            </a:pPr>
            <a:r>
              <a:rPr b="0" lang="en-US" sz="2790" spc="-1" strike="noStrike">
                <a:solidFill>
                  <a:srgbClr val="000000"/>
                </a:solidFill>
                <a:latin typeface="Source Sans Pro"/>
              </a:rPr>
              <a:t>        </a:t>
            </a:r>
            <a:r>
              <a:rPr b="0" lang="en-US" sz="2790" spc="-1" strike="noStrike">
                <a:solidFill>
                  <a:srgbClr val="000000"/>
                </a:solidFill>
                <a:latin typeface="Source Sans Pro"/>
              </a:rPr>
              <a:t>process_data(joint_coordinates)</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r>
              <a:rPr b="0" lang="en-US" sz="2790" spc="-1" strike="noStrike">
                <a:solidFill>
                  <a:srgbClr val="000000"/>
                </a:solidFill>
                <a:latin typeface="Source Sans Pro"/>
              </a:rPr>
              <a:t>openpose.shutdown()</a:t>
            </a:r>
            <a:endParaRPr b="0" lang="en-IN" sz="2790" spc="-1" strike="noStrike">
              <a:latin typeface="Arial"/>
            </a:endParaRPr>
          </a:p>
          <a:p>
            <a:pPr>
              <a:lnSpc>
                <a:spcPts val="3912"/>
              </a:lnSpc>
              <a:buNone/>
            </a:pPr>
            <a:endParaRPr b="0" lang="en-IN" sz="1800" spc="-1" strike="noStrike">
              <a:latin typeface="Arial"/>
            </a:endParaRPr>
          </a:p>
          <a:p>
            <a:pPr>
              <a:lnSpc>
                <a:spcPts val="3912"/>
              </a:lnSpc>
              <a:buNone/>
            </a:pPr>
            <a:endParaRPr b="0" lang="en-IN" sz="1800" spc="-1" strike="noStrike">
              <a:latin typeface="Arial"/>
            </a:endParaRPr>
          </a:p>
          <a:p>
            <a:pPr>
              <a:lnSpc>
                <a:spcPts val="3912"/>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0" name="Group 2"/>
          <p:cNvGrpSpPr/>
          <p:nvPr/>
        </p:nvGrpSpPr>
        <p:grpSpPr>
          <a:xfrm>
            <a:off x="771120" y="502920"/>
            <a:ext cx="1239480" cy="248040"/>
            <a:chOff x="771120" y="502920"/>
            <a:chExt cx="1239480" cy="248040"/>
          </a:xfrm>
        </p:grpSpPr>
        <p:grpSp>
          <p:nvGrpSpPr>
            <p:cNvPr id="181" name="Group 3"/>
            <p:cNvGrpSpPr/>
            <p:nvPr/>
          </p:nvGrpSpPr>
          <p:grpSpPr>
            <a:xfrm>
              <a:off x="771120" y="502920"/>
              <a:ext cx="248040" cy="248040"/>
              <a:chOff x="771120" y="502920"/>
              <a:chExt cx="248040" cy="248040"/>
            </a:xfrm>
          </p:grpSpPr>
          <p:sp>
            <p:nvSpPr>
              <p:cNvPr id="182"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83" name="Group 5"/>
            <p:cNvGrpSpPr/>
            <p:nvPr/>
          </p:nvGrpSpPr>
          <p:grpSpPr>
            <a:xfrm>
              <a:off x="1269720" y="502920"/>
              <a:ext cx="248040" cy="248040"/>
              <a:chOff x="1269720" y="502920"/>
              <a:chExt cx="248040" cy="248040"/>
            </a:xfrm>
          </p:grpSpPr>
          <p:sp>
            <p:nvSpPr>
              <p:cNvPr id="184"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85" name="Group 7"/>
            <p:cNvGrpSpPr/>
            <p:nvPr/>
          </p:nvGrpSpPr>
          <p:grpSpPr>
            <a:xfrm>
              <a:off x="1762560" y="502920"/>
              <a:ext cx="248040" cy="248040"/>
              <a:chOff x="1762560" y="502920"/>
              <a:chExt cx="248040" cy="248040"/>
            </a:xfrm>
          </p:grpSpPr>
          <p:sp>
            <p:nvSpPr>
              <p:cNvPr id="186"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87" name="Freeform 9"/>
          <p:cNvSpPr/>
          <p:nvPr/>
        </p:nvSpPr>
        <p:spPr>
          <a:xfrm>
            <a:off x="-619920" y="3074760"/>
            <a:ext cx="18907560" cy="5389560"/>
          </a:xfrm>
          <a:custGeom>
            <a:avLst/>
            <a:gdLst/>
            <a:ahLst/>
            <a:rect l="l" t="t" r="r" b="b"/>
            <a:pathLst>
              <a:path w="18907818" h="5389815">
                <a:moveTo>
                  <a:pt x="0" y="0"/>
                </a:moveTo>
                <a:lnTo>
                  <a:pt x="18907818" y="0"/>
                </a:lnTo>
                <a:lnTo>
                  <a:pt x="18907818" y="5389814"/>
                </a:lnTo>
                <a:lnTo>
                  <a:pt x="0" y="5389814"/>
                </a:lnTo>
                <a:lnTo>
                  <a:pt x="0" y="0"/>
                </a:lnTo>
                <a:close/>
              </a:path>
            </a:pathLst>
          </a:custGeom>
          <a:blipFill rotWithShape="0">
            <a:blip r:embed="rId1"/>
            <a:srcRect/>
            <a:stretch/>
          </a:blipFill>
          <a:ln w="0">
            <a:noFill/>
          </a:ln>
        </p:spPr>
        <p:style>
          <a:lnRef idx="0"/>
          <a:fillRef idx="0"/>
          <a:effectRef idx="0"/>
          <a:fontRef idx="minor"/>
        </p:style>
      </p:sp>
      <p:sp>
        <p:nvSpPr>
          <p:cNvPr id="188" name="Freeform 10"/>
          <p:cNvSpPr/>
          <p:nvPr/>
        </p:nvSpPr>
        <p:spPr>
          <a:xfrm rot="5400000">
            <a:off x="516240" y="2455200"/>
            <a:ext cx="1025280" cy="1239120"/>
          </a:xfrm>
          <a:custGeom>
            <a:avLst/>
            <a:gdLst/>
            <a:ahLst/>
            <a:rect l="l" t="t" r="r" b="b"/>
            <a:pathLst>
              <a:path w="1025517" h="1239636">
                <a:moveTo>
                  <a:pt x="0" y="0"/>
                </a:moveTo>
                <a:lnTo>
                  <a:pt x="1025516" y="0"/>
                </a:lnTo>
                <a:lnTo>
                  <a:pt x="1025516" y="1239635"/>
                </a:lnTo>
                <a:lnTo>
                  <a:pt x="0" y="1239635"/>
                </a:lnTo>
                <a:lnTo>
                  <a:pt x="0" y="0"/>
                </a:lnTo>
                <a:close/>
              </a:path>
            </a:pathLst>
          </a:custGeom>
          <a:blipFill rotWithShape="0">
            <a:blip r:embed="rId2"/>
            <a:srcRect/>
            <a:stretch/>
          </a:blipFill>
          <a:ln w="0">
            <a:noFill/>
          </a:ln>
        </p:spPr>
        <p:style>
          <a:lnRef idx="0"/>
          <a:fillRef idx="0"/>
          <a:effectRef idx="0"/>
          <a:fontRef idx="minor"/>
        </p:style>
      </p:sp>
      <p:sp>
        <p:nvSpPr>
          <p:cNvPr id="189" name="TextBox 11"/>
          <p:cNvSpPr/>
          <p:nvPr/>
        </p:nvSpPr>
        <p:spPr>
          <a:xfrm>
            <a:off x="771120" y="1256760"/>
            <a:ext cx="12495600" cy="431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a:rPr>
              <a:t>ARCHITECTURE OF MODULE III</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Box 2"/>
          <p:cNvSpPr/>
          <p:nvPr/>
        </p:nvSpPr>
        <p:spPr>
          <a:xfrm>
            <a:off x="771120" y="963000"/>
            <a:ext cx="12495600" cy="12927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MODULE III</a:t>
            </a:r>
            <a:endParaRPr b="0" lang="en-IN" sz="4800" spc="-1" strike="noStrike">
              <a:latin typeface="Arial"/>
            </a:endParaRPr>
          </a:p>
          <a:p>
            <a:pPr>
              <a:lnSpc>
                <a:spcPts val="5088"/>
              </a:lnSpc>
              <a:buNone/>
            </a:pPr>
            <a:r>
              <a:rPr b="0" lang="en-US" sz="4800" spc="-1" strike="noStrike">
                <a:solidFill>
                  <a:srgbClr val="000000"/>
                </a:solidFill>
                <a:latin typeface="Poppins"/>
              </a:rPr>
              <a:t>EXERCISE RECOGNITION</a:t>
            </a:r>
            <a:endParaRPr b="0" lang="en-IN" sz="4800" spc="-1" strike="noStrike">
              <a:latin typeface="Arial"/>
            </a:endParaRPr>
          </a:p>
        </p:txBody>
      </p:sp>
      <p:sp>
        <p:nvSpPr>
          <p:cNvPr id="191" name="TextBox 3"/>
          <p:cNvSpPr/>
          <p:nvPr/>
        </p:nvSpPr>
        <p:spPr>
          <a:xfrm>
            <a:off x="790200" y="2450520"/>
            <a:ext cx="13719600" cy="15201720"/>
          </a:xfrm>
          <a:prstGeom prst="rect">
            <a:avLst/>
          </a:prstGeom>
          <a:noFill/>
          <a:ln w="0">
            <a:noFill/>
          </a:ln>
        </p:spPr>
        <p:style>
          <a:lnRef idx="0"/>
          <a:fillRef idx="0"/>
          <a:effectRef idx="0"/>
          <a:fontRef idx="minor"/>
        </p:style>
        <p:txBody>
          <a:bodyPr lIns="0" rIns="0" tIns="0" bIns="0" anchor="t">
            <a:spAutoFit/>
          </a:bodyPr>
          <a:p>
            <a:pPr>
              <a:lnSpc>
                <a:spcPts val="3325"/>
              </a:lnSpc>
              <a:buNone/>
            </a:pPr>
            <a:r>
              <a:rPr b="0" lang="en-US" sz="2380" spc="-1" strike="noStrike">
                <a:solidFill>
                  <a:srgbClr val="000000"/>
                </a:solidFill>
                <a:latin typeface="Source Sans Pro"/>
              </a:rPr>
              <a:t>INPUT       → Joint Coordinates </a:t>
            </a:r>
            <a:endParaRPr b="0" lang="en-IN" sz="2380" spc="-1" strike="noStrike">
              <a:latin typeface="Arial"/>
            </a:endParaRPr>
          </a:p>
          <a:p>
            <a:pPr>
              <a:lnSpc>
                <a:spcPts val="3325"/>
              </a:lnSpc>
              <a:buNone/>
            </a:pPr>
            <a:r>
              <a:rPr b="0" lang="en-US" sz="2380" spc="-1" strike="noStrike">
                <a:solidFill>
                  <a:srgbClr val="000000"/>
                </a:solidFill>
                <a:latin typeface="Source Sans Pro"/>
              </a:rPr>
              <a:t>OUTPUT  →  Exercise class</a:t>
            </a:r>
            <a:endParaRPr b="0" lang="en-IN" sz="2380" spc="-1" strike="noStrike">
              <a:latin typeface="Arial"/>
            </a:endParaRPr>
          </a:p>
          <a:p>
            <a:pPr>
              <a:lnSpc>
                <a:spcPts val="3325"/>
              </a:lnSpc>
              <a:buNone/>
            </a:pPr>
            <a:endParaRPr b="0" lang="en-IN" sz="1800" spc="-1" strike="noStrike">
              <a:latin typeface="Arial"/>
            </a:endParaRPr>
          </a:p>
          <a:p>
            <a:pPr>
              <a:lnSpc>
                <a:spcPts val="3325"/>
              </a:lnSpc>
              <a:buNone/>
            </a:pPr>
            <a:r>
              <a:rPr b="0" lang="en-US" sz="2380" spc="-1" strike="noStrike" u="sng">
                <a:solidFill>
                  <a:srgbClr val="000000"/>
                </a:solidFill>
                <a:uFillTx/>
                <a:latin typeface="Source Sans Pro"/>
              </a:rPr>
              <a:t>ALGORITHM:</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Create an empty deep LSTM model with necessary parameters.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Load a dataset containing human joint coordinates and their corresponding exercise classes.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Split this dataset into two parts: one for training the model and another for validation.</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Train the model using the training dataset. Specify the number of training epochs and batch size.</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Once training is complete, your model is ready for predictions.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Prepare the new input data, which is the human joint coordinates you want to predict exercise classes for.</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Use the trained model to make predictions. This will give you a set of scores or probabilities for each exercise class.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Convert these scores into a final exercise class prediction. You might choose the exercise class with the highest score as the predicted class.</a:t>
            </a:r>
            <a:endParaRPr b="0" lang="en-IN" sz="2380" spc="-1" strike="noStrike">
              <a:latin typeface="Arial"/>
            </a:endParaRPr>
          </a:p>
          <a:p>
            <a:pPr lvl="1" marL="512640" indent="-256320">
              <a:lnSpc>
                <a:spcPts val="3325"/>
              </a:lnSpc>
              <a:buClr>
                <a:srgbClr val="000000"/>
              </a:buClr>
              <a:buFont typeface="Arial"/>
              <a:buChar char="•"/>
            </a:pPr>
            <a:r>
              <a:rPr b="0" lang="en-US" sz="2380" spc="-1" strike="noStrike">
                <a:solidFill>
                  <a:srgbClr val="000000"/>
                </a:solidFill>
                <a:latin typeface="Source Sans Pro"/>
              </a:rPr>
              <a:t>The variable predicted class now holds the predicted exercise class based on the provided joint coordinates.</a:t>
            </a:r>
            <a:endParaRPr b="0" lang="en-IN" sz="238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endParaRPr b="0" lang="en-IN" sz="1800" spc="-1" strike="noStrike">
              <a:latin typeface="Arial"/>
            </a:endParaRPr>
          </a:p>
          <a:p>
            <a:pPr>
              <a:lnSpc>
                <a:spcPts val="3325"/>
              </a:lnSpc>
              <a:buNone/>
            </a:pPr>
            <a:r>
              <a:rPr b="0" lang="en-US" sz="2380" spc="-1" strike="noStrike" u="sng">
                <a:solidFill>
                  <a:srgbClr val="000000"/>
                </a:solidFill>
                <a:uFillTx/>
                <a:latin typeface="Source Sans Pro"/>
              </a:rPr>
              <a:t>z</a:t>
            </a:r>
            <a:endParaRPr b="0" lang="en-IN" sz="2380" spc="-1" strike="noStrike">
              <a:latin typeface="Arial"/>
            </a:endParaRPr>
          </a:p>
        </p:txBody>
      </p:sp>
      <p:sp>
        <p:nvSpPr>
          <p:cNvPr id="192" name="Freeform 4"/>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193" name="Group 5"/>
          <p:cNvGrpSpPr/>
          <p:nvPr/>
        </p:nvGrpSpPr>
        <p:grpSpPr>
          <a:xfrm>
            <a:off x="771120" y="502920"/>
            <a:ext cx="1239480" cy="248040"/>
            <a:chOff x="771120" y="502920"/>
            <a:chExt cx="1239480" cy="248040"/>
          </a:xfrm>
        </p:grpSpPr>
        <p:grpSp>
          <p:nvGrpSpPr>
            <p:cNvPr id="194" name="Group 6"/>
            <p:cNvGrpSpPr/>
            <p:nvPr/>
          </p:nvGrpSpPr>
          <p:grpSpPr>
            <a:xfrm>
              <a:off x="771120" y="502920"/>
              <a:ext cx="248040" cy="248040"/>
              <a:chOff x="771120" y="502920"/>
              <a:chExt cx="248040" cy="248040"/>
            </a:xfrm>
          </p:grpSpPr>
          <p:sp>
            <p:nvSpPr>
              <p:cNvPr id="195" name="Freeform 7"/>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96" name="Group 8"/>
            <p:cNvGrpSpPr/>
            <p:nvPr/>
          </p:nvGrpSpPr>
          <p:grpSpPr>
            <a:xfrm>
              <a:off x="1269720" y="502920"/>
              <a:ext cx="248040" cy="248040"/>
              <a:chOff x="1269720" y="502920"/>
              <a:chExt cx="248040" cy="248040"/>
            </a:xfrm>
          </p:grpSpPr>
          <p:sp>
            <p:nvSpPr>
              <p:cNvPr id="197" name="Freeform 9"/>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198" name="Group 10"/>
            <p:cNvGrpSpPr/>
            <p:nvPr/>
          </p:nvGrpSpPr>
          <p:grpSpPr>
            <a:xfrm>
              <a:off x="1762560" y="502920"/>
              <a:ext cx="248040" cy="248040"/>
              <a:chOff x="1762560" y="502920"/>
              <a:chExt cx="248040" cy="248040"/>
            </a:xfrm>
          </p:grpSpPr>
          <p:sp>
            <p:nvSpPr>
              <p:cNvPr id="199" name="Freeform 11"/>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Freeform 2"/>
          <p:cNvSpPr/>
          <p:nvPr/>
        </p:nvSpPr>
        <p:spPr>
          <a:xfrm>
            <a:off x="15281640" y="9563040"/>
            <a:ext cx="3301560" cy="1020240"/>
          </a:xfrm>
          <a:custGeom>
            <a:avLst/>
            <a:gdLst/>
            <a:ahLst/>
            <a:rect l="l" t="t" r="r" b="b"/>
            <a:pathLst>
              <a:path w="3302023" h="1020625">
                <a:moveTo>
                  <a:pt x="0" y="0"/>
                </a:moveTo>
                <a:lnTo>
                  <a:pt x="3302023" y="0"/>
                </a:lnTo>
                <a:lnTo>
                  <a:pt x="3302023" y="1020625"/>
                </a:lnTo>
                <a:lnTo>
                  <a:pt x="0" y="1020625"/>
                </a:lnTo>
                <a:lnTo>
                  <a:pt x="0" y="0"/>
                </a:lnTo>
                <a:close/>
              </a:path>
            </a:pathLst>
          </a:custGeom>
          <a:blipFill rotWithShape="0">
            <a:blip r:embed="rId1"/>
            <a:srcRect/>
            <a:stretch/>
          </a:blipFill>
          <a:ln w="0">
            <a:noFill/>
          </a:ln>
        </p:spPr>
        <p:style>
          <a:lnRef idx="0"/>
          <a:fillRef idx="0"/>
          <a:effectRef idx="0"/>
          <a:fontRef idx="minor"/>
        </p:style>
      </p:sp>
      <p:grpSp>
        <p:nvGrpSpPr>
          <p:cNvPr id="46" name="Group 3"/>
          <p:cNvGrpSpPr/>
          <p:nvPr/>
        </p:nvGrpSpPr>
        <p:grpSpPr>
          <a:xfrm>
            <a:off x="1216440" y="780120"/>
            <a:ext cx="1239480" cy="248040"/>
            <a:chOff x="1216440" y="780120"/>
            <a:chExt cx="1239480" cy="248040"/>
          </a:xfrm>
        </p:grpSpPr>
        <p:grpSp>
          <p:nvGrpSpPr>
            <p:cNvPr id="47" name="Group 4"/>
            <p:cNvGrpSpPr/>
            <p:nvPr/>
          </p:nvGrpSpPr>
          <p:grpSpPr>
            <a:xfrm>
              <a:off x="1216440" y="780120"/>
              <a:ext cx="248040" cy="248040"/>
              <a:chOff x="1216440" y="780120"/>
              <a:chExt cx="248040" cy="248040"/>
            </a:xfrm>
          </p:grpSpPr>
          <p:sp>
            <p:nvSpPr>
              <p:cNvPr id="48" name="Freeform 5"/>
              <p:cNvSpPr/>
              <p:nvPr/>
            </p:nvSpPr>
            <p:spPr>
              <a:xfrm>
                <a:off x="12164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9" name="Group 6"/>
            <p:cNvGrpSpPr/>
            <p:nvPr/>
          </p:nvGrpSpPr>
          <p:grpSpPr>
            <a:xfrm>
              <a:off x="1715040" y="780120"/>
              <a:ext cx="248040" cy="248040"/>
              <a:chOff x="1715040" y="780120"/>
              <a:chExt cx="248040" cy="248040"/>
            </a:xfrm>
          </p:grpSpPr>
          <p:sp>
            <p:nvSpPr>
              <p:cNvPr id="50" name="Freeform 7"/>
              <p:cNvSpPr/>
              <p:nvPr/>
            </p:nvSpPr>
            <p:spPr>
              <a:xfrm>
                <a:off x="17150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1" name="Group 8"/>
            <p:cNvGrpSpPr/>
            <p:nvPr/>
          </p:nvGrpSpPr>
          <p:grpSpPr>
            <a:xfrm>
              <a:off x="2207880" y="780120"/>
              <a:ext cx="248040" cy="248040"/>
              <a:chOff x="2207880" y="780120"/>
              <a:chExt cx="248040" cy="248040"/>
            </a:xfrm>
          </p:grpSpPr>
          <p:sp>
            <p:nvSpPr>
              <p:cNvPr id="52" name="Freeform 9"/>
              <p:cNvSpPr/>
              <p:nvPr/>
            </p:nvSpPr>
            <p:spPr>
              <a:xfrm>
                <a:off x="220788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3" name="Freeform 10"/>
          <p:cNvSpPr/>
          <p:nvPr/>
        </p:nvSpPr>
        <p:spPr>
          <a:xfrm>
            <a:off x="5229360" y="9556200"/>
            <a:ext cx="2183760" cy="730440"/>
          </a:xfrm>
          <a:custGeom>
            <a:avLst/>
            <a:gdLst/>
            <a:ahLst/>
            <a:rect l="l" t="t" r="r" b="b"/>
            <a:pathLst>
              <a:path w="2184126" h="730689">
                <a:moveTo>
                  <a:pt x="0" y="0"/>
                </a:moveTo>
                <a:lnTo>
                  <a:pt x="2184126" y="0"/>
                </a:lnTo>
                <a:lnTo>
                  <a:pt x="2184126" y="730689"/>
                </a:lnTo>
                <a:lnTo>
                  <a:pt x="0" y="730689"/>
                </a:lnTo>
                <a:lnTo>
                  <a:pt x="0" y="0"/>
                </a:lnTo>
                <a:close/>
              </a:path>
            </a:pathLst>
          </a:custGeom>
          <a:blipFill rotWithShape="0">
            <a:blip r:embed="rId2"/>
            <a:srcRect/>
            <a:stretch/>
          </a:blipFill>
          <a:ln w="0">
            <a:noFill/>
          </a:ln>
        </p:spPr>
        <p:style>
          <a:lnRef idx="0"/>
          <a:fillRef idx="0"/>
          <a:effectRef idx="0"/>
          <a:fontRef idx="minor"/>
        </p:style>
      </p:sp>
      <p:sp>
        <p:nvSpPr>
          <p:cNvPr id="54" name="Freeform 11"/>
          <p:cNvSpPr/>
          <p:nvPr/>
        </p:nvSpPr>
        <p:spPr>
          <a:xfrm rot="5400000">
            <a:off x="17685360" y="8953560"/>
            <a:ext cx="595800" cy="609120"/>
          </a:xfrm>
          <a:custGeom>
            <a:avLst/>
            <a:gdLst/>
            <a:ahLst/>
            <a:rect l="l" t="t" r="r" b="b"/>
            <a:pathLst>
              <a:path w="596008" h="609302">
                <a:moveTo>
                  <a:pt x="0" y="0"/>
                </a:moveTo>
                <a:lnTo>
                  <a:pt x="596008" y="0"/>
                </a:lnTo>
                <a:lnTo>
                  <a:pt x="596008" y="609302"/>
                </a:lnTo>
                <a:lnTo>
                  <a:pt x="0" y="609302"/>
                </a:lnTo>
                <a:lnTo>
                  <a:pt x="0" y="0"/>
                </a:lnTo>
                <a:close/>
              </a:path>
            </a:pathLst>
          </a:custGeom>
          <a:blipFill rotWithShape="0">
            <a:blip r:embed="rId3"/>
            <a:srcRect/>
            <a:stretch/>
          </a:blipFill>
          <a:ln w="0">
            <a:noFill/>
          </a:ln>
        </p:spPr>
        <p:style>
          <a:lnRef idx="0"/>
          <a:fillRef idx="0"/>
          <a:effectRef idx="0"/>
          <a:fontRef idx="minor"/>
        </p:style>
      </p:sp>
      <p:sp>
        <p:nvSpPr>
          <p:cNvPr id="55" name="TextBox 12"/>
          <p:cNvSpPr/>
          <p:nvPr/>
        </p:nvSpPr>
        <p:spPr>
          <a:xfrm>
            <a:off x="1112040" y="1482120"/>
            <a:ext cx="1038312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PREVIOUS REVIEW COMMENTS</a:t>
            </a:r>
            <a:endParaRPr b="0" lang="en-IN" sz="4800" spc="-1" strike="noStrike">
              <a:latin typeface="Arial"/>
            </a:endParaRPr>
          </a:p>
        </p:txBody>
      </p:sp>
      <p:sp>
        <p:nvSpPr>
          <p:cNvPr id="56" name="TextBox 13"/>
          <p:cNvSpPr/>
          <p:nvPr/>
        </p:nvSpPr>
        <p:spPr>
          <a:xfrm>
            <a:off x="723960" y="3401640"/>
            <a:ext cx="17259120" cy="2673720"/>
          </a:xfrm>
          <a:prstGeom prst="rect">
            <a:avLst/>
          </a:prstGeom>
          <a:noFill/>
          <a:ln w="0">
            <a:noFill/>
          </a:ln>
        </p:spPr>
        <p:style>
          <a:lnRef idx="0"/>
          <a:fillRef idx="0"/>
          <a:effectRef idx="0"/>
          <a:fontRef idx="minor"/>
        </p:style>
        <p:txBody>
          <a:bodyPr lIns="0" rIns="0" tIns="0" bIns="0" anchor="t">
            <a:spAutoFit/>
          </a:bodyPr>
          <a:p>
            <a:pPr lvl="1" marL="842040" indent="-420840">
              <a:lnSpc>
                <a:spcPts val="5264"/>
              </a:lnSpc>
              <a:buClr>
                <a:srgbClr val="000000"/>
              </a:buClr>
              <a:buFont typeface="Arial"/>
              <a:buChar char="•"/>
            </a:pPr>
            <a:r>
              <a:rPr b="0" lang="en-US" sz="3900" spc="-1" strike="noStrike">
                <a:solidFill>
                  <a:srgbClr val="000000"/>
                </a:solidFill>
                <a:latin typeface="Source Sans Pro"/>
              </a:rPr>
              <a:t>Add detailed module diagrams .</a:t>
            </a:r>
            <a:endParaRPr b="0" lang="en-IN" sz="3900" spc="-1" strike="noStrike">
              <a:latin typeface="Arial"/>
            </a:endParaRPr>
          </a:p>
          <a:p>
            <a:pPr lvl="1" marL="842040" indent="-420840">
              <a:lnSpc>
                <a:spcPts val="5264"/>
              </a:lnSpc>
              <a:buClr>
                <a:srgbClr val="000000"/>
              </a:buClr>
              <a:buFont typeface="Arial"/>
              <a:buChar char="•"/>
            </a:pPr>
            <a:r>
              <a:rPr b="0" lang="en-US" sz="3900" spc="-1" strike="noStrike">
                <a:solidFill>
                  <a:srgbClr val="000000"/>
                </a:solidFill>
                <a:latin typeface="Source Sans Pro"/>
              </a:rPr>
              <a:t>Accumulate domain knowledge ( ground truth ).</a:t>
            </a:r>
            <a:endParaRPr b="0" lang="en-IN" sz="3900" spc="-1" strike="noStrike">
              <a:latin typeface="Arial"/>
            </a:endParaRPr>
          </a:p>
          <a:p>
            <a:pPr lvl="1" marL="842040" indent="-420840">
              <a:lnSpc>
                <a:spcPts val="5264"/>
              </a:lnSpc>
              <a:buClr>
                <a:srgbClr val="000000"/>
              </a:buClr>
              <a:buFont typeface="Arial"/>
              <a:buChar char="•"/>
            </a:pPr>
            <a:r>
              <a:rPr b="0" lang="en-US" sz="3900" spc="-1" strike="noStrike">
                <a:solidFill>
                  <a:srgbClr val="000000"/>
                </a:solidFill>
                <a:latin typeface="Source Sans Pro"/>
              </a:rPr>
              <a:t>Provision of performance metrics.</a:t>
            </a:r>
            <a:endParaRPr b="0" lang="en-IN" sz="3900" spc="-1" strike="noStrike">
              <a:latin typeface="Arial"/>
            </a:endParaRPr>
          </a:p>
          <a:p>
            <a:pPr>
              <a:lnSpc>
                <a:spcPts val="5264"/>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Box 2"/>
          <p:cNvSpPr/>
          <p:nvPr/>
        </p:nvSpPr>
        <p:spPr>
          <a:xfrm>
            <a:off x="771120" y="694440"/>
            <a:ext cx="13181400" cy="11856600"/>
          </a:xfrm>
          <a:prstGeom prst="rect">
            <a:avLst/>
          </a:prstGeom>
          <a:noFill/>
          <a:ln w="0">
            <a:noFill/>
          </a:ln>
        </p:spPr>
        <p:style>
          <a:lnRef idx="0"/>
          <a:fillRef idx="0"/>
          <a:effectRef idx="0"/>
          <a:fontRef idx="minor"/>
        </p:style>
        <p:txBody>
          <a:bodyPr lIns="0" rIns="0" tIns="0" bIns="0" anchor="t">
            <a:spAutoFit/>
          </a:bodyPr>
          <a:p>
            <a:pPr>
              <a:lnSpc>
                <a:spcPts val="4059"/>
              </a:lnSpc>
              <a:buNone/>
            </a:pPr>
            <a:endParaRPr b="0" lang="en-IN" sz="1800" spc="-1" strike="noStrike">
              <a:latin typeface="Arial"/>
            </a:endParaRPr>
          </a:p>
          <a:p>
            <a:pPr>
              <a:lnSpc>
                <a:spcPts val="4059"/>
              </a:lnSpc>
              <a:buNone/>
            </a:pPr>
            <a:r>
              <a:rPr b="0" lang="en-US" sz="2900" spc="-1" strike="noStrike" u="sng">
                <a:solidFill>
                  <a:srgbClr val="000000"/>
                </a:solidFill>
                <a:uFillTx/>
                <a:latin typeface="Source Sans Pro"/>
              </a:rPr>
              <a:t>PSEUDOCODE (PYTHON)</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r>
              <a:rPr b="0" lang="en-US" sz="2900" spc="-1" strike="noStrike">
                <a:solidFill>
                  <a:srgbClr val="000000"/>
                </a:solidFill>
                <a:latin typeface="Source Sans Pro"/>
              </a:rPr>
              <a:t>create deep LSTM model</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r>
              <a:rPr b="0" lang="en-US" sz="2900" spc="-1" strike="noStrike">
                <a:solidFill>
                  <a:srgbClr val="000000"/>
                </a:solidFill>
                <a:latin typeface="Source Sans Pro"/>
              </a:rPr>
              <a:t>load labeled data</a:t>
            </a:r>
            <a:endParaRPr b="0" lang="en-IN" sz="2900" spc="-1" strike="noStrike">
              <a:latin typeface="Arial"/>
            </a:endParaRPr>
          </a:p>
          <a:p>
            <a:pPr>
              <a:lnSpc>
                <a:spcPts val="4059"/>
              </a:lnSpc>
              <a:buNone/>
            </a:pPr>
            <a:r>
              <a:rPr b="0" lang="en-US" sz="2900" spc="-1" strike="noStrike">
                <a:solidFill>
                  <a:srgbClr val="000000"/>
                </a:solidFill>
                <a:latin typeface="Source Sans Pro"/>
              </a:rPr>
              <a:t>training_data, validation data =  split dataset into training and validation</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r>
              <a:rPr b="0" lang="en-US" sz="2900" spc="-1" strike="noStrike">
                <a:solidFill>
                  <a:srgbClr val="000000"/>
                </a:solidFill>
                <a:latin typeface="Source Sans Pro"/>
              </a:rPr>
              <a:t>train LSTM model</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r>
              <a:rPr b="0" lang="en-US" sz="2900" spc="-1" strike="noStrike">
                <a:solidFill>
                  <a:srgbClr val="000000"/>
                </a:solidFill>
                <a:latin typeface="Source Sans Pro"/>
              </a:rPr>
              <a:t>preprocessed_data = preprocess human joint coordinates data</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r>
              <a:rPr b="0" lang="en-US" sz="2900" spc="-1" strike="noStrike">
                <a:solidFill>
                  <a:srgbClr val="000000"/>
                </a:solidFill>
                <a:latin typeface="Source Sans Pro"/>
              </a:rPr>
              <a:t>predicted_scores = model.predict(preprocessed_data)</a:t>
            </a:r>
            <a:endParaRPr b="0" lang="en-IN" sz="2900" spc="-1" strike="noStrike">
              <a:latin typeface="Arial"/>
            </a:endParaRPr>
          </a:p>
          <a:p>
            <a:pPr>
              <a:lnSpc>
                <a:spcPts val="4059"/>
              </a:lnSpc>
              <a:buNone/>
            </a:pPr>
            <a:r>
              <a:rPr b="0" lang="en-US" sz="2900" spc="-1" strike="noStrike">
                <a:solidFill>
                  <a:srgbClr val="000000"/>
                </a:solidFill>
                <a:latin typeface="Source Sans Pro"/>
              </a:rPr>
              <a:t>classify exercise using predicted_scores</a:t>
            </a:r>
            <a:endParaRPr b="0" lang="en-IN" sz="29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a:p>
            <a:pPr>
              <a:lnSpc>
                <a:spcPts val="4059"/>
              </a:lnSpc>
              <a:buNone/>
            </a:pPr>
            <a:endParaRPr b="0" lang="en-IN" sz="1800" spc="-1" strike="noStrike">
              <a:latin typeface="Arial"/>
            </a:endParaRPr>
          </a:p>
        </p:txBody>
      </p:sp>
      <p:grpSp>
        <p:nvGrpSpPr>
          <p:cNvPr id="201" name="Group 3"/>
          <p:cNvGrpSpPr/>
          <p:nvPr/>
        </p:nvGrpSpPr>
        <p:grpSpPr>
          <a:xfrm>
            <a:off x="771120" y="502920"/>
            <a:ext cx="1239480" cy="248040"/>
            <a:chOff x="771120" y="502920"/>
            <a:chExt cx="1239480" cy="248040"/>
          </a:xfrm>
        </p:grpSpPr>
        <p:grpSp>
          <p:nvGrpSpPr>
            <p:cNvPr id="202" name="Group 4"/>
            <p:cNvGrpSpPr/>
            <p:nvPr/>
          </p:nvGrpSpPr>
          <p:grpSpPr>
            <a:xfrm>
              <a:off x="771120" y="502920"/>
              <a:ext cx="248040" cy="248040"/>
              <a:chOff x="771120" y="502920"/>
              <a:chExt cx="248040" cy="248040"/>
            </a:xfrm>
          </p:grpSpPr>
          <p:sp>
            <p:nvSpPr>
              <p:cNvPr id="203"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04" name="Group 6"/>
            <p:cNvGrpSpPr/>
            <p:nvPr/>
          </p:nvGrpSpPr>
          <p:grpSpPr>
            <a:xfrm>
              <a:off x="1269720" y="502920"/>
              <a:ext cx="248040" cy="248040"/>
              <a:chOff x="1269720" y="502920"/>
              <a:chExt cx="248040" cy="248040"/>
            </a:xfrm>
          </p:grpSpPr>
          <p:sp>
            <p:nvSpPr>
              <p:cNvPr id="205"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06" name="Group 8"/>
            <p:cNvGrpSpPr/>
            <p:nvPr/>
          </p:nvGrpSpPr>
          <p:grpSpPr>
            <a:xfrm>
              <a:off x="1762560" y="502920"/>
              <a:ext cx="248040" cy="248040"/>
              <a:chOff x="1762560" y="502920"/>
              <a:chExt cx="248040" cy="248040"/>
            </a:xfrm>
          </p:grpSpPr>
          <p:sp>
            <p:nvSpPr>
              <p:cNvPr id="207"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208" name="Freeform 10"/>
          <p:cNvSpPr/>
          <p:nvPr/>
        </p:nvSpPr>
        <p:spPr>
          <a:xfrm>
            <a:off x="13616280" y="-1724400"/>
            <a:ext cx="6019920" cy="6064200"/>
          </a:xfrm>
          <a:custGeom>
            <a:avLst/>
            <a:gdLst/>
            <a:ahLst/>
            <a:rect l="l" t="t" r="r" b="b"/>
            <a:pathLst>
              <a:path w="6020419" h="6064524">
                <a:moveTo>
                  <a:pt x="0" y="0"/>
                </a:moveTo>
                <a:lnTo>
                  <a:pt x="6020419" y="0"/>
                </a:lnTo>
                <a:lnTo>
                  <a:pt x="6020419" y="6064525"/>
                </a:lnTo>
                <a:lnTo>
                  <a:pt x="0" y="6064525"/>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9" name="Group 2"/>
          <p:cNvGrpSpPr/>
          <p:nvPr/>
        </p:nvGrpSpPr>
        <p:grpSpPr>
          <a:xfrm>
            <a:off x="771120" y="502920"/>
            <a:ext cx="1239480" cy="248040"/>
            <a:chOff x="771120" y="502920"/>
            <a:chExt cx="1239480" cy="248040"/>
          </a:xfrm>
        </p:grpSpPr>
        <p:grpSp>
          <p:nvGrpSpPr>
            <p:cNvPr id="210" name="Group 3"/>
            <p:cNvGrpSpPr/>
            <p:nvPr/>
          </p:nvGrpSpPr>
          <p:grpSpPr>
            <a:xfrm>
              <a:off x="771120" y="502920"/>
              <a:ext cx="248040" cy="248040"/>
              <a:chOff x="771120" y="502920"/>
              <a:chExt cx="248040" cy="248040"/>
            </a:xfrm>
          </p:grpSpPr>
          <p:sp>
            <p:nvSpPr>
              <p:cNvPr id="211" name="Freeform 4"/>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12" name="Group 5"/>
            <p:cNvGrpSpPr/>
            <p:nvPr/>
          </p:nvGrpSpPr>
          <p:grpSpPr>
            <a:xfrm>
              <a:off x="1269720" y="502920"/>
              <a:ext cx="248040" cy="248040"/>
              <a:chOff x="1269720" y="502920"/>
              <a:chExt cx="248040" cy="248040"/>
            </a:xfrm>
          </p:grpSpPr>
          <p:sp>
            <p:nvSpPr>
              <p:cNvPr id="213" name="Freeform 6"/>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14" name="Group 7"/>
            <p:cNvGrpSpPr/>
            <p:nvPr/>
          </p:nvGrpSpPr>
          <p:grpSpPr>
            <a:xfrm>
              <a:off x="1762560" y="502920"/>
              <a:ext cx="248040" cy="248040"/>
              <a:chOff x="1762560" y="502920"/>
              <a:chExt cx="248040" cy="248040"/>
            </a:xfrm>
          </p:grpSpPr>
          <p:sp>
            <p:nvSpPr>
              <p:cNvPr id="215" name="Freeform 8"/>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216" name="Freeform 9"/>
          <p:cNvSpPr/>
          <p:nvPr/>
        </p:nvSpPr>
        <p:spPr>
          <a:xfrm rot="5400000">
            <a:off x="516240" y="2973240"/>
            <a:ext cx="1025280" cy="1239120"/>
          </a:xfrm>
          <a:custGeom>
            <a:avLst/>
            <a:gdLst/>
            <a:ahLst/>
            <a:rect l="l" t="t" r="r" b="b"/>
            <a:pathLst>
              <a:path w="1025517" h="1239636">
                <a:moveTo>
                  <a:pt x="0" y="0"/>
                </a:moveTo>
                <a:lnTo>
                  <a:pt x="1025516" y="0"/>
                </a:lnTo>
                <a:lnTo>
                  <a:pt x="1025516" y="1239636"/>
                </a:lnTo>
                <a:lnTo>
                  <a:pt x="0" y="1239636"/>
                </a:lnTo>
                <a:lnTo>
                  <a:pt x="0" y="0"/>
                </a:lnTo>
                <a:close/>
              </a:path>
            </a:pathLst>
          </a:custGeom>
          <a:blipFill rotWithShape="0">
            <a:blip r:embed="rId1"/>
            <a:srcRect/>
            <a:stretch/>
          </a:blipFill>
          <a:ln w="0">
            <a:noFill/>
          </a:ln>
        </p:spPr>
        <p:style>
          <a:lnRef idx="0"/>
          <a:fillRef idx="0"/>
          <a:effectRef idx="0"/>
          <a:fontRef idx="minor"/>
        </p:style>
      </p:sp>
      <p:sp>
        <p:nvSpPr>
          <p:cNvPr id="217" name="TextBox 10"/>
          <p:cNvSpPr/>
          <p:nvPr/>
        </p:nvSpPr>
        <p:spPr>
          <a:xfrm>
            <a:off x="771120" y="1256760"/>
            <a:ext cx="12495600" cy="431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a:rPr>
              <a:t>ARCHITECTURE OF MODULE IV</a:t>
            </a:r>
            <a:endParaRPr b="0" lang="en-IN" sz="3200" spc="-1" strike="noStrike">
              <a:latin typeface="Arial"/>
            </a:endParaRPr>
          </a:p>
        </p:txBody>
      </p:sp>
      <p:grpSp>
        <p:nvGrpSpPr>
          <p:cNvPr id="218" name="Group 11"/>
          <p:cNvGrpSpPr/>
          <p:nvPr/>
        </p:nvGrpSpPr>
        <p:grpSpPr>
          <a:xfrm>
            <a:off x="2859120" y="3109680"/>
            <a:ext cx="1650960" cy="1630080"/>
            <a:chOff x="2859120" y="3109680"/>
            <a:chExt cx="1650960" cy="1630080"/>
          </a:xfrm>
        </p:grpSpPr>
        <p:sp>
          <p:nvSpPr>
            <p:cNvPr id="219" name="Freeform 12"/>
            <p:cNvSpPr/>
            <p:nvPr/>
          </p:nvSpPr>
          <p:spPr>
            <a:xfrm>
              <a:off x="2859120" y="3165120"/>
              <a:ext cx="1650960" cy="1574640"/>
            </a:xfrm>
            <a:custGeom>
              <a:avLst/>
              <a:gdLst/>
              <a:ahLst/>
              <a:rect l="l" t="t" r="r" b="b"/>
              <a:pathLst>
                <a:path w="852214" h="812800">
                  <a:moveTo>
                    <a:pt x="140651" y="0"/>
                  </a:moveTo>
                  <a:lnTo>
                    <a:pt x="711563" y="0"/>
                  </a:lnTo>
                  <a:cubicBezTo>
                    <a:pt x="748866" y="0"/>
                    <a:pt x="784641" y="14819"/>
                    <a:pt x="811018" y="41196"/>
                  </a:cubicBezTo>
                  <a:cubicBezTo>
                    <a:pt x="837396" y="67573"/>
                    <a:pt x="852214" y="103348"/>
                    <a:pt x="852214" y="140651"/>
                  </a:cubicBezTo>
                  <a:lnTo>
                    <a:pt x="852214" y="672149"/>
                  </a:lnTo>
                  <a:cubicBezTo>
                    <a:pt x="852214" y="749828"/>
                    <a:pt x="789243" y="812800"/>
                    <a:pt x="711563" y="812800"/>
                  </a:cubicBezTo>
                  <a:lnTo>
                    <a:pt x="140651" y="812800"/>
                  </a:lnTo>
                  <a:cubicBezTo>
                    <a:pt x="103348" y="812800"/>
                    <a:pt x="67573" y="797981"/>
                    <a:pt x="41196" y="771604"/>
                  </a:cubicBezTo>
                  <a:cubicBezTo>
                    <a:pt x="14819" y="745227"/>
                    <a:pt x="0" y="709452"/>
                    <a:pt x="0" y="672149"/>
                  </a:cubicBezTo>
                  <a:lnTo>
                    <a:pt x="0" y="140651"/>
                  </a:lnTo>
                  <a:cubicBezTo>
                    <a:pt x="0" y="103348"/>
                    <a:pt x="14819" y="67573"/>
                    <a:pt x="41196" y="41196"/>
                  </a:cubicBezTo>
                  <a:cubicBezTo>
                    <a:pt x="67573" y="14819"/>
                    <a:pt x="103348" y="0"/>
                    <a:pt x="140651" y="0"/>
                  </a:cubicBezTo>
                  <a:close/>
                </a:path>
              </a:pathLst>
            </a:custGeom>
            <a:solidFill>
              <a:srgbClr val="ffffff"/>
            </a:solidFill>
            <a:ln cap="rnd" w="38100">
              <a:solidFill>
                <a:srgbClr val="d64444"/>
              </a:solidFill>
              <a:round/>
            </a:ln>
          </p:spPr>
          <p:style>
            <a:lnRef idx="0"/>
            <a:fillRef idx="0"/>
            <a:effectRef idx="0"/>
            <a:fontRef idx="minor"/>
          </p:style>
        </p:sp>
        <p:sp>
          <p:nvSpPr>
            <p:cNvPr id="220" name="TextBox 13"/>
            <p:cNvSpPr/>
            <p:nvPr/>
          </p:nvSpPr>
          <p:spPr>
            <a:xfrm>
              <a:off x="2859120" y="3109680"/>
              <a:ext cx="1650960" cy="163008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Predicted Exercise Label from </a:t>
              </a:r>
              <a:endParaRPr b="0" lang="en-IN" sz="1400" spc="-1" strike="noStrike">
                <a:latin typeface="Arial"/>
              </a:endParaRPr>
            </a:p>
            <a:p>
              <a:pPr algn="ctr">
                <a:lnSpc>
                  <a:spcPts val="1959"/>
                </a:lnSpc>
                <a:buNone/>
              </a:pPr>
              <a:r>
                <a:rPr b="0" lang="en-US" sz="1400" spc="-1" strike="noStrike">
                  <a:solidFill>
                    <a:srgbClr val="000000"/>
                  </a:solidFill>
                  <a:latin typeface="Canva Sans Bold"/>
                </a:rPr>
                <a:t>Previous module</a:t>
              </a:r>
              <a:endParaRPr b="0" lang="en-IN" sz="1400" spc="-1" strike="noStrike">
                <a:latin typeface="Arial"/>
              </a:endParaRPr>
            </a:p>
          </p:txBody>
        </p:sp>
      </p:grpSp>
      <p:grpSp>
        <p:nvGrpSpPr>
          <p:cNvPr id="221" name="Group 14"/>
          <p:cNvGrpSpPr/>
          <p:nvPr/>
        </p:nvGrpSpPr>
        <p:grpSpPr>
          <a:xfrm>
            <a:off x="4972680" y="3109680"/>
            <a:ext cx="1650960" cy="1630080"/>
            <a:chOff x="4972680" y="3109680"/>
            <a:chExt cx="1650960" cy="1630080"/>
          </a:xfrm>
        </p:grpSpPr>
        <p:sp>
          <p:nvSpPr>
            <p:cNvPr id="222" name="Freeform 15"/>
            <p:cNvSpPr/>
            <p:nvPr/>
          </p:nvSpPr>
          <p:spPr>
            <a:xfrm>
              <a:off x="4972680" y="3165120"/>
              <a:ext cx="1650960" cy="1574640"/>
            </a:xfrm>
            <a:custGeom>
              <a:avLst/>
              <a:gdLst/>
              <a:ahLst/>
              <a:rect l="l" t="t" r="r" b="b"/>
              <a:pathLst>
                <a:path w="852214" h="812800">
                  <a:moveTo>
                    <a:pt x="140651" y="0"/>
                  </a:moveTo>
                  <a:lnTo>
                    <a:pt x="711563" y="0"/>
                  </a:lnTo>
                  <a:cubicBezTo>
                    <a:pt x="748866" y="0"/>
                    <a:pt x="784641" y="14819"/>
                    <a:pt x="811018" y="41196"/>
                  </a:cubicBezTo>
                  <a:cubicBezTo>
                    <a:pt x="837396" y="67573"/>
                    <a:pt x="852214" y="103348"/>
                    <a:pt x="852214" y="140651"/>
                  </a:cubicBezTo>
                  <a:lnTo>
                    <a:pt x="852214" y="672149"/>
                  </a:lnTo>
                  <a:cubicBezTo>
                    <a:pt x="852214" y="749828"/>
                    <a:pt x="789243" y="812800"/>
                    <a:pt x="711563" y="812800"/>
                  </a:cubicBezTo>
                  <a:lnTo>
                    <a:pt x="140651" y="812800"/>
                  </a:lnTo>
                  <a:cubicBezTo>
                    <a:pt x="103348" y="812800"/>
                    <a:pt x="67573" y="797981"/>
                    <a:pt x="41196" y="771604"/>
                  </a:cubicBezTo>
                  <a:cubicBezTo>
                    <a:pt x="14819" y="745227"/>
                    <a:pt x="0" y="709452"/>
                    <a:pt x="0" y="672149"/>
                  </a:cubicBezTo>
                  <a:lnTo>
                    <a:pt x="0" y="140651"/>
                  </a:lnTo>
                  <a:cubicBezTo>
                    <a:pt x="0" y="103348"/>
                    <a:pt x="14819" y="67573"/>
                    <a:pt x="41196" y="41196"/>
                  </a:cubicBezTo>
                  <a:cubicBezTo>
                    <a:pt x="67573" y="14819"/>
                    <a:pt x="103348" y="0"/>
                    <a:pt x="140651" y="0"/>
                  </a:cubicBezTo>
                  <a:close/>
                </a:path>
              </a:pathLst>
            </a:custGeom>
            <a:solidFill>
              <a:srgbClr val="ffffff"/>
            </a:solidFill>
            <a:ln cap="rnd" w="38100">
              <a:solidFill>
                <a:srgbClr val="000000"/>
              </a:solidFill>
              <a:round/>
            </a:ln>
          </p:spPr>
          <p:style>
            <a:lnRef idx="0"/>
            <a:fillRef idx="0"/>
            <a:effectRef idx="0"/>
            <a:fontRef idx="minor"/>
          </p:style>
        </p:sp>
        <p:sp>
          <p:nvSpPr>
            <p:cNvPr id="223" name="TextBox 16"/>
            <p:cNvSpPr/>
            <p:nvPr/>
          </p:nvSpPr>
          <p:spPr>
            <a:xfrm>
              <a:off x="4972680" y="3109680"/>
              <a:ext cx="1650960" cy="163008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Get Coordinates of keypoints related to that exercise</a:t>
              </a:r>
              <a:endParaRPr b="0" lang="en-IN" sz="1400" spc="-1" strike="noStrike">
                <a:latin typeface="Arial"/>
              </a:endParaRPr>
            </a:p>
          </p:txBody>
        </p:sp>
      </p:grpSp>
      <p:grpSp>
        <p:nvGrpSpPr>
          <p:cNvPr id="224" name="Group 17"/>
          <p:cNvGrpSpPr/>
          <p:nvPr/>
        </p:nvGrpSpPr>
        <p:grpSpPr>
          <a:xfrm>
            <a:off x="8111160" y="3222720"/>
            <a:ext cx="1517040" cy="1403640"/>
            <a:chOff x="8111160" y="3222720"/>
            <a:chExt cx="1517040" cy="1403640"/>
          </a:xfrm>
        </p:grpSpPr>
        <p:sp>
          <p:nvSpPr>
            <p:cNvPr id="225" name="Freeform 18"/>
            <p:cNvSpPr/>
            <p:nvPr/>
          </p:nvSpPr>
          <p:spPr>
            <a:xfrm>
              <a:off x="8111160" y="3278160"/>
              <a:ext cx="1517040" cy="1348200"/>
            </a:xfrm>
            <a:custGeom>
              <a:avLst/>
              <a:gdLst/>
              <a:ahLst/>
              <a:rect l="l" t="t" r="r" b="b"/>
              <a:pathLst>
                <a:path w="783039" h="696029">
                  <a:moveTo>
                    <a:pt x="153076" y="0"/>
                  </a:moveTo>
                  <a:lnTo>
                    <a:pt x="629962" y="0"/>
                  </a:lnTo>
                  <a:cubicBezTo>
                    <a:pt x="670561" y="0"/>
                    <a:pt x="709496" y="16128"/>
                    <a:pt x="738204" y="44835"/>
                  </a:cubicBezTo>
                  <a:cubicBezTo>
                    <a:pt x="766911" y="73542"/>
                    <a:pt x="783039" y="112478"/>
                    <a:pt x="783039" y="153076"/>
                  </a:cubicBezTo>
                  <a:lnTo>
                    <a:pt x="783039" y="542953"/>
                  </a:lnTo>
                  <a:cubicBezTo>
                    <a:pt x="783039" y="583551"/>
                    <a:pt x="766911" y="622487"/>
                    <a:pt x="738204" y="651194"/>
                  </a:cubicBezTo>
                  <a:cubicBezTo>
                    <a:pt x="709496" y="679901"/>
                    <a:pt x="670561" y="696029"/>
                    <a:pt x="629962" y="696029"/>
                  </a:cubicBezTo>
                  <a:lnTo>
                    <a:pt x="153076" y="696029"/>
                  </a:lnTo>
                  <a:cubicBezTo>
                    <a:pt x="112478" y="696029"/>
                    <a:pt x="73542" y="679901"/>
                    <a:pt x="44835" y="651194"/>
                  </a:cubicBezTo>
                  <a:cubicBezTo>
                    <a:pt x="16128" y="622487"/>
                    <a:pt x="0" y="583551"/>
                    <a:pt x="0" y="542953"/>
                  </a:cubicBezTo>
                  <a:lnTo>
                    <a:pt x="0" y="153076"/>
                  </a:lnTo>
                  <a:cubicBezTo>
                    <a:pt x="0" y="112478"/>
                    <a:pt x="16128" y="73542"/>
                    <a:pt x="44835" y="44835"/>
                  </a:cubicBezTo>
                  <a:cubicBezTo>
                    <a:pt x="73542" y="16128"/>
                    <a:pt x="112478" y="0"/>
                    <a:pt x="153076" y="0"/>
                  </a:cubicBezTo>
                  <a:close/>
                </a:path>
              </a:pathLst>
            </a:custGeom>
            <a:solidFill>
              <a:srgbClr val="ffffff"/>
            </a:solidFill>
            <a:ln cap="rnd" w="38100">
              <a:solidFill>
                <a:srgbClr val="000000"/>
              </a:solidFill>
              <a:round/>
            </a:ln>
          </p:spPr>
          <p:style>
            <a:lnRef idx="0"/>
            <a:fillRef idx="0"/>
            <a:effectRef idx="0"/>
            <a:fontRef idx="minor"/>
          </p:style>
        </p:sp>
        <p:sp>
          <p:nvSpPr>
            <p:cNvPr id="226" name="TextBox 19"/>
            <p:cNvSpPr/>
            <p:nvPr/>
          </p:nvSpPr>
          <p:spPr>
            <a:xfrm>
              <a:off x="8111160" y="3222720"/>
              <a:ext cx="1517040" cy="140364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Convert the coordinates to vector</a:t>
              </a:r>
              <a:endParaRPr b="0" lang="en-IN" sz="1400" spc="-1" strike="noStrike">
                <a:latin typeface="Arial"/>
              </a:endParaRPr>
            </a:p>
          </p:txBody>
        </p:sp>
      </p:grpSp>
      <p:grpSp>
        <p:nvGrpSpPr>
          <p:cNvPr id="227" name="Group 20"/>
          <p:cNvGrpSpPr/>
          <p:nvPr/>
        </p:nvGrpSpPr>
        <p:grpSpPr>
          <a:xfrm>
            <a:off x="10578240" y="3305520"/>
            <a:ext cx="1513440" cy="1240200"/>
            <a:chOff x="10578240" y="3305520"/>
            <a:chExt cx="1513440" cy="1240200"/>
          </a:xfrm>
        </p:grpSpPr>
        <p:sp>
          <p:nvSpPr>
            <p:cNvPr id="228" name="Freeform 21"/>
            <p:cNvSpPr/>
            <p:nvPr/>
          </p:nvSpPr>
          <p:spPr>
            <a:xfrm>
              <a:off x="10578240" y="3360960"/>
              <a:ext cx="1513440" cy="1184760"/>
            </a:xfrm>
            <a:custGeom>
              <a:avLst/>
              <a:gdLst/>
              <a:ahLst/>
              <a:rect l="l" t="t" r="r" b="b"/>
              <a:pathLst>
                <a:path w="781196" h="611669">
                  <a:moveTo>
                    <a:pt x="153437" y="0"/>
                  </a:moveTo>
                  <a:lnTo>
                    <a:pt x="627759" y="0"/>
                  </a:lnTo>
                  <a:cubicBezTo>
                    <a:pt x="668453" y="0"/>
                    <a:pt x="707480" y="16166"/>
                    <a:pt x="736256" y="44941"/>
                  </a:cubicBezTo>
                  <a:cubicBezTo>
                    <a:pt x="765031" y="73716"/>
                    <a:pt x="781196" y="112743"/>
                    <a:pt x="781196" y="153437"/>
                  </a:cubicBezTo>
                  <a:lnTo>
                    <a:pt x="781196" y="458232"/>
                  </a:lnTo>
                  <a:cubicBezTo>
                    <a:pt x="781196" y="498926"/>
                    <a:pt x="765031" y="537953"/>
                    <a:pt x="736256" y="566728"/>
                  </a:cubicBezTo>
                  <a:cubicBezTo>
                    <a:pt x="707480" y="595503"/>
                    <a:pt x="668453" y="611669"/>
                    <a:pt x="627759" y="611669"/>
                  </a:cubicBezTo>
                  <a:lnTo>
                    <a:pt x="153437" y="611669"/>
                  </a:lnTo>
                  <a:cubicBezTo>
                    <a:pt x="112743" y="611669"/>
                    <a:pt x="73716" y="595503"/>
                    <a:pt x="44941" y="566728"/>
                  </a:cubicBezTo>
                  <a:cubicBezTo>
                    <a:pt x="16166" y="537953"/>
                    <a:pt x="0" y="498926"/>
                    <a:pt x="0" y="458232"/>
                  </a:cubicBezTo>
                  <a:lnTo>
                    <a:pt x="0" y="153437"/>
                  </a:lnTo>
                  <a:cubicBezTo>
                    <a:pt x="0" y="112743"/>
                    <a:pt x="16166" y="73716"/>
                    <a:pt x="44941" y="44941"/>
                  </a:cubicBezTo>
                  <a:cubicBezTo>
                    <a:pt x="73716" y="16166"/>
                    <a:pt x="112743" y="0"/>
                    <a:pt x="153437" y="0"/>
                  </a:cubicBezTo>
                  <a:close/>
                </a:path>
              </a:pathLst>
            </a:custGeom>
            <a:solidFill>
              <a:srgbClr val="ffffff"/>
            </a:solidFill>
            <a:ln cap="rnd" w="38100">
              <a:solidFill>
                <a:srgbClr val="000000"/>
              </a:solidFill>
              <a:round/>
            </a:ln>
          </p:spPr>
          <p:style>
            <a:lnRef idx="0"/>
            <a:fillRef idx="0"/>
            <a:effectRef idx="0"/>
            <a:fontRef idx="minor"/>
          </p:style>
        </p:sp>
        <p:sp>
          <p:nvSpPr>
            <p:cNvPr id="229" name="TextBox 22"/>
            <p:cNvSpPr/>
            <p:nvPr/>
          </p:nvSpPr>
          <p:spPr>
            <a:xfrm>
              <a:off x="10578240" y="3305520"/>
              <a:ext cx="1513440" cy="124020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Apply dot product of vectors</a:t>
              </a:r>
              <a:endParaRPr b="0" lang="en-IN" sz="1400" spc="-1" strike="noStrike">
                <a:latin typeface="Arial"/>
              </a:endParaRPr>
            </a:p>
          </p:txBody>
        </p:sp>
      </p:grpSp>
      <p:grpSp>
        <p:nvGrpSpPr>
          <p:cNvPr id="230" name="Group 23"/>
          <p:cNvGrpSpPr/>
          <p:nvPr/>
        </p:nvGrpSpPr>
        <p:grpSpPr>
          <a:xfrm>
            <a:off x="7241400" y="2513880"/>
            <a:ext cx="8186760" cy="4184280"/>
            <a:chOff x="7241400" y="2513880"/>
            <a:chExt cx="8186760" cy="4184280"/>
          </a:xfrm>
        </p:grpSpPr>
        <p:sp>
          <p:nvSpPr>
            <p:cNvPr id="231" name="Freeform 24"/>
            <p:cNvSpPr/>
            <p:nvPr/>
          </p:nvSpPr>
          <p:spPr>
            <a:xfrm>
              <a:off x="7241400" y="2587680"/>
              <a:ext cx="8186760" cy="4110480"/>
            </a:xfrm>
            <a:custGeom>
              <a:avLst/>
              <a:gdLst/>
              <a:ahLst/>
              <a:rect l="l" t="t" r="r" b="b"/>
              <a:pathLst>
                <a:path w="4225311" h="2121589">
                  <a:moveTo>
                    <a:pt x="28368" y="0"/>
                  </a:moveTo>
                  <a:lnTo>
                    <a:pt x="4196942" y="0"/>
                  </a:lnTo>
                  <a:cubicBezTo>
                    <a:pt x="4204466" y="0"/>
                    <a:pt x="4211682" y="2989"/>
                    <a:pt x="4217002" y="8309"/>
                  </a:cubicBezTo>
                  <a:cubicBezTo>
                    <a:pt x="4222322" y="13629"/>
                    <a:pt x="4225311" y="20845"/>
                    <a:pt x="4225311" y="28368"/>
                  </a:cubicBezTo>
                  <a:lnTo>
                    <a:pt x="4225311" y="2093221"/>
                  </a:lnTo>
                  <a:cubicBezTo>
                    <a:pt x="4225311" y="2108888"/>
                    <a:pt x="4212610" y="2121589"/>
                    <a:pt x="4196942" y="2121589"/>
                  </a:cubicBezTo>
                  <a:lnTo>
                    <a:pt x="28368" y="2121589"/>
                  </a:lnTo>
                  <a:cubicBezTo>
                    <a:pt x="20845" y="2121589"/>
                    <a:pt x="13629" y="2118601"/>
                    <a:pt x="8309" y="2113281"/>
                  </a:cubicBezTo>
                  <a:cubicBezTo>
                    <a:pt x="2989" y="2107960"/>
                    <a:pt x="0" y="2100745"/>
                    <a:pt x="0" y="2093221"/>
                  </a:cubicBezTo>
                  <a:lnTo>
                    <a:pt x="0" y="28368"/>
                  </a:lnTo>
                  <a:cubicBezTo>
                    <a:pt x="0" y="20845"/>
                    <a:pt x="2989" y="13629"/>
                    <a:pt x="8309" y="8309"/>
                  </a:cubicBezTo>
                  <a:cubicBezTo>
                    <a:pt x="13629" y="2989"/>
                    <a:pt x="20845" y="0"/>
                    <a:pt x="28368" y="0"/>
                  </a:cubicBezTo>
                  <a:close/>
                </a:path>
              </a:pathLst>
            </a:custGeom>
            <a:noFill/>
            <a:ln cap="rnd" w="38100">
              <a:solidFill>
                <a:srgbClr val="000000"/>
              </a:solidFill>
              <a:round/>
            </a:ln>
          </p:spPr>
          <p:style>
            <a:lnRef idx="0"/>
            <a:fillRef idx="0"/>
            <a:effectRef idx="0"/>
            <a:fontRef idx="minor"/>
          </p:style>
        </p:sp>
        <p:sp>
          <p:nvSpPr>
            <p:cNvPr id="232" name="TextBox 25"/>
            <p:cNvSpPr/>
            <p:nvPr/>
          </p:nvSpPr>
          <p:spPr>
            <a:xfrm>
              <a:off x="7241400" y="2513880"/>
              <a:ext cx="8186760" cy="4184280"/>
            </a:xfrm>
            <a:prstGeom prst="rect">
              <a:avLst/>
            </a:prstGeom>
            <a:noFill/>
            <a:ln w="0">
              <a:noFill/>
            </a:ln>
          </p:spPr>
          <p:style>
            <a:lnRef idx="0"/>
            <a:fillRef idx="0"/>
            <a:effectRef idx="0"/>
            <a:fontRef idx="minor"/>
          </p:style>
        </p:sp>
      </p:grpSp>
      <p:grpSp>
        <p:nvGrpSpPr>
          <p:cNvPr id="233" name="Group 26"/>
          <p:cNvGrpSpPr/>
          <p:nvPr/>
        </p:nvGrpSpPr>
        <p:grpSpPr>
          <a:xfrm>
            <a:off x="8062200" y="7280640"/>
            <a:ext cx="1650960" cy="1630080"/>
            <a:chOff x="8062200" y="7280640"/>
            <a:chExt cx="1650960" cy="1630080"/>
          </a:xfrm>
        </p:grpSpPr>
        <p:sp>
          <p:nvSpPr>
            <p:cNvPr id="234" name="Freeform 27"/>
            <p:cNvSpPr/>
            <p:nvPr/>
          </p:nvSpPr>
          <p:spPr>
            <a:xfrm>
              <a:off x="8062200" y="7336080"/>
              <a:ext cx="1650960" cy="1574640"/>
            </a:xfrm>
            <a:custGeom>
              <a:avLst/>
              <a:gdLst/>
              <a:ahLst/>
              <a:rect l="l" t="t" r="r" b="b"/>
              <a:pathLst>
                <a:path w="852214" h="812800">
                  <a:moveTo>
                    <a:pt x="140651" y="0"/>
                  </a:moveTo>
                  <a:lnTo>
                    <a:pt x="711563" y="0"/>
                  </a:lnTo>
                  <a:cubicBezTo>
                    <a:pt x="748866" y="0"/>
                    <a:pt x="784641" y="14819"/>
                    <a:pt x="811018" y="41196"/>
                  </a:cubicBezTo>
                  <a:cubicBezTo>
                    <a:pt x="837396" y="67573"/>
                    <a:pt x="852214" y="103348"/>
                    <a:pt x="852214" y="140651"/>
                  </a:cubicBezTo>
                  <a:lnTo>
                    <a:pt x="852214" y="672149"/>
                  </a:lnTo>
                  <a:cubicBezTo>
                    <a:pt x="852214" y="749828"/>
                    <a:pt x="789243" y="812800"/>
                    <a:pt x="711563" y="812800"/>
                  </a:cubicBezTo>
                  <a:lnTo>
                    <a:pt x="140651" y="812800"/>
                  </a:lnTo>
                  <a:cubicBezTo>
                    <a:pt x="103348" y="812800"/>
                    <a:pt x="67573" y="797981"/>
                    <a:pt x="41196" y="771604"/>
                  </a:cubicBezTo>
                  <a:cubicBezTo>
                    <a:pt x="14819" y="745227"/>
                    <a:pt x="0" y="709452"/>
                    <a:pt x="0" y="672149"/>
                  </a:cubicBezTo>
                  <a:lnTo>
                    <a:pt x="0" y="140651"/>
                  </a:lnTo>
                  <a:cubicBezTo>
                    <a:pt x="0" y="103348"/>
                    <a:pt x="14819" y="67573"/>
                    <a:pt x="41196" y="41196"/>
                  </a:cubicBezTo>
                  <a:cubicBezTo>
                    <a:pt x="67573" y="14819"/>
                    <a:pt x="103348" y="0"/>
                    <a:pt x="140651" y="0"/>
                  </a:cubicBezTo>
                  <a:close/>
                </a:path>
              </a:pathLst>
            </a:custGeom>
            <a:solidFill>
              <a:srgbClr val="fcc287"/>
            </a:solidFill>
            <a:ln cap="rnd" w="38100">
              <a:solidFill>
                <a:srgbClr val="000000"/>
              </a:solidFill>
              <a:round/>
            </a:ln>
          </p:spPr>
          <p:style>
            <a:lnRef idx="0"/>
            <a:fillRef idx="0"/>
            <a:effectRef idx="0"/>
            <a:fontRef idx="minor"/>
          </p:style>
        </p:sp>
        <p:sp>
          <p:nvSpPr>
            <p:cNvPr id="235" name="TextBox 28"/>
            <p:cNvSpPr/>
            <p:nvPr/>
          </p:nvSpPr>
          <p:spPr>
            <a:xfrm>
              <a:off x="8062200" y="7280640"/>
              <a:ext cx="1650960" cy="163008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Count Reps using Rule Based Approach</a:t>
              </a:r>
              <a:endParaRPr b="0" lang="en-IN" sz="1400" spc="-1" strike="noStrike">
                <a:latin typeface="Arial"/>
              </a:endParaRPr>
            </a:p>
          </p:txBody>
        </p:sp>
      </p:grpSp>
      <p:sp>
        <p:nvSpPr>
          <p:cNvPr id="236" name="TextBox 29"/>
          <p:cNvSpPr/>
          <p:nvPr/>
        </p:nvSpPr>
        <p:spPr>
          <a:xfrm>
            <a:off x="9133560" y="2753280"/>
            <a:ext cx="4403160" cy="244800"/>
          </a:xfrm>
          <a:prstGeom prst="rect">
            <a:avLst/>
          </a:prstGeom>
          <a:noFill/>
          <a:ln w="0">
            <a:noFill/>
          </a:ln>
        </p:spPr>
        <p:style>
          <a:lnRef idx="0"/>
          <a:fillRef idx="0"/>
          <a:effectRef idx="0"/>
          <a:fontRef idx="minor"/>
        </p:style>
        <p:txBody>
          <a:bodyPr lIns="0" rIns="0" tIns="0" bIns="0" anchor="t">
            <a:spAutoFit/>
          </a:bodyPr>
          <a:p>
            <a:pPr algn="ctr">
              <a:lnSpc>
                <a:spcPts val="1930"/>
              </a:lnSpc>
              <a:buNone/>
            </a:pPr>
            <a:r>
              <a:rPr b="0" lang="en-US" sz="1370" spc="-1" strike="noStrike">
                <a:solidFill>
                  <a:srgbClr val="000000"/>
                </a:solidFill>
                <a:latin typeface="Canva Sans Bold"/>
              </a:rPr>
              <a:t>Calculate Joint Angle &amp; Distance</a:t>
            </a:r>
            <a:endParaRPr b="0" lang="en-IN" sz="1370" spc="-1" strike="noStrike">
              <a:latin typeface="Arial"/>
            </a:endParaRPr>
          </a:p>
        </p:txBody>
      </p:sp>
      <p:sp>
        <p:nvSpPr>
          <p:cNvPr id="237" name="AutoShape 30"/>
          <p:cNvSpPr/>
          <p:nvPr/>
        </p:nvSpPr>
        <p:spPr>
          <a:xfrm>
            <a:off x="4510440" y="3952440"/>
            <a:ext cx="462240" cy="360"/>
          </a:xfrm>
          <a:prstGeom prst="line">
            <a:avLst/>
          </a:prstGeom>
          <a:ln w="38100">
            <a:solidFill>
              <a:srgbClr val="000000"/>
            </a:solidFill>
            <a:round/>
            <a:tailEnd len="sm" type="arrow" w="med"/>
          </a:ln>
        </p:spPr>
        <p:style>
          <a:lnRef idx="0"/>
          <a:fillRef idx="0"/>
          <a:effectRef idx="0"/>
          <a:fontRef idx="minor"/>
        </p:style>
      </p:sp>
      <p:sp>
        <p:nvSpPr>
          <p:cNvPr id="238" name="AutoShape 31"/>
          <p:cNvSpPr/>
          <p:nvPr/>
        </p:nvSpPr>
        <p:spPr>
          <a:xfrm>
            <a:off x="6623640" y="3952440"/>
            <a:ext cx="1487520" cy="360"/>
          </a:xfrm>
          <a:prstGeom prst="line">
            <a:avLst/>
          </a:prstGeom>
          <a:ln w="38100">
            <a:solidFill>
              <a:srgbClr val="000000"/>
            </a:solidFill>
            <a:round/>
            <a:tailEnd len="sm" type="arrow" w="med"/>
          </a:ln>
        </p:spPr>
        <p:style>
          <a:lnRef idx="0"/>
          <a:fillRef idx="0"/>
          <a:effectRef idx="0"/>
          <a:fontRef idx="minor"/>
        </p:style>
      </p:sp>
      <p:grpSp>
        <p:nvGrpSpPr>
          <p:cNvPr id="239" name="Group 32"/>
          <p:cNvGrpSpPr/>
          <p:nvPr/>
        </p:nvGrpSpPr>
        <p:grpSpPr>
          <a:xfrm>
            <a:off x="13041720" y="3305520"/>
            <a:ext cx="1536840" cy="1240200"/>
            <a:chOff x="13041720" y="3305520"/>
            <a:chExt cx="1536840" cy="1240200"/>
          </a:xfrm>
        </p:grpSpPr>
        <p:sp>
          <p:nvSpPr>
            <p:cNvPr id="240" name="Freeform 33"/>
            <p:cNvSpPr/>
            <p:nvPr/>
          </p:nvSpPr>
          <p:spPr>
            <a:xfrm>
              <a:off x="13041720" y="3360960"/>
              <a:ext cx="1536840" cy="1184760"/>
            </a:xfrm>
            <a:custGeom>
              <a:avLst/>
              <a:gdLst/>
              <a:ahLst/>
              <a:rect l="l" t="t" r="r" b="b"/>
              <a:pathLst>
                <a:path w="793360" h="611669">
                  <a:moveTo>
                    <a:pt x="151085" y="0"/>
                  </a:moveTo>
                  <a:lnTo>
                    <a:pt x="642275" y="0"/>
                  </a:lnTo>
                  <a:cubicBezTo>
                    <a:pt x="725717" y="0"/>
                    <a:pt x="793360" y="67643"/>
                    <a:pt x="793360" y="151085"/>
                  </a:cubicBezTo>
                  <a:lnTo>
                    <a:pt x="793360" y="460584"/>
                  </a:lnTo>
                  <a:cubicBezTo>
                    <a:pt x="793360" y="500654"/>
                    <a:pt x="777442" y="539083"/>
                    <a:pt x="749108" y="567417"/>
                  </a:cubicBezTo>
                  <a:cubicBezTo>
                    <a:pt x="720775" y="595751"/>
                    <a:pt x="682345" y="611669"/>
                    <a:pt x="642275" y="611669"/>
                  </a:cubicBezTo>
                  <a:lnTo>
                    <a:pt x="151085" y="611669"/>
                  </a:lnTo>
                  <a:cubicBezTo>
                    <a:pt x="67643" y="611669"/>
                    <a:pt x="0" y="544026"/>
                    <a:pt x="0" y="460584"/>
                  </a:cubicBezTo>
                  <a:lnTo>
                    <a:pt x="0" y="151085"/>
                  </a:lnTo>
                  <a:cubicBezTo>
                    <a:pt x="0" y="67643"/>
                    <a:pt x="67643" y="0"/>
                    <a:pt x="151085" y="0"/>
                  </a:cubicBezTo>
                  <a:close/>
                </a:path>
              </a:pathLst>
            </a:custGeom>
            <a:solidFill>
              <a:srgbClr val="ffffff"/>
            </a:solidFill>
            <a:ln cap="rnd" w="38100">
              <a:solidFill>
                <a:srgbClr val="000000"/>
              </a:solidFill>
              <a:round/>
            </a:ln>
          </p:spPr>
          <p:style>
            <a:lnRef idx="0"/>
            <a:fillRef idx="0"/>
            <a:effectRef idx="0"/>
            <a:fontRef idx="minor"/>
          </p:style>
        </p:sp>
        <p:sp>
          <p:nvSpPr>
            <p:cNvPr id="241" name="TextBox 34"/>
            <p:cNvSpPr/>
            <p:nvPr/>
          </p:nvSpPr>
          <p:spPr>
            <a:xfrm>
              <a:off x="13041720" y="3305520"/>
              <a:ext cx="1536840" cy="124020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Calculate vector Magnitude</a:t>
              </a:r>
              <a:endParaRPr b="0" lang="en-IN" sz="1400" spc="-1" strike="noStrike">
                <a:latin typeface="Arial"/>
              </a:endParaRPr>
            </a:p>
          </p:txBody>
        </p:sp>
      </p:grpSp>
      <p:grpSp>
        <p:nvGrpSpPr>
          <p:cNvPr id="242" name="Group 35"/>
          <p:cNvGrpSpPr/>
          <p:nvPr/>
        </p:nvGrpSpPr>
        <p:grpSpPr>
          <a:xfrm>
            <a:off x="13032360" y="5020200"/>
            <a:ext cx="1546200" cy="1366560"/>
            <a:chOff x="13032360" y="5020200"/>
            <a:chExt cx="1546200" cy="1366560"/>
          </a:xfrm>
        </p:grpSpPr>
        <p:sp>
          <p:nvSpPr>
            <p:cNvPr id="243" name="Freeform 36"/>
            <p:cNvSpPr/>
            <p:nvPr/>
          </p:nvSpPr>
          <p:spPr>
            <a:xfrm>
              <a:off x="13032360" y="5075280"/>
              <a:ext cx="1546200" cy="1311480"/>
            </a:xfrm>
            <a:custGeom>
              <a:avLst/>
              <a:gdLst/>
              <a:ahLst/>
              <a:rect l="l" t="t" r="r" b="b"/>
              <a:pathLst>
                <a:path w="798234" h="676936">
                  <a:moveTo>
                    <a:pt x="150162" y="0"/>
                  </a:moveTo>
                  <a:lnTo>
                    <a:pt x="648071" y="0"/>
                  </a:lnTo>
                  <a:cubicBezTo>
                    <a:pt x="731004" y="0"/>
                    <a:pt x="798234" y="67230"/>
                    <a:pt x="798234" y="150162"/>
                  </a:cubicBezTo>
                  <a:lnTo>
                    <a:pt x="798234" y="526773"/>
                  </a:lnTo>
                  <a:cubicBezTo>
                    <a:pt x="798234" y="609706"/>
                    <a:pt x="731004" y="676936"/>
                    <a:pt x="648071" y="676936"/>
                  </a:cubicBezTo>
                  <a:lnTo>
                    <a:pt x="150162" y="676936"/>
                  </a:lnTo>
                  <a:cubicBezTo>
                    <a:pt x="110337" y="676936"/>
                    <a:pt x="72142" y="661115"/>
                    <a:pt x="43982" y="632954"/>
                  </a:cubicBezTo>
                  <a:cubicBezTo>
                    <a:pt x="15821" y="604793"/>
                    <a:pt x="0" y="566599"/>
                    <a:pt x="0" y="526773"/>
                  </a:cubicBezTo>
                  <a:lnTo>
                    <a:pt x="0" y="150162"/>
                  </a:lnTo>
                  <a:cubicBezTo>
                    <a:pt x="0" y="67230"/>
                    <a:pt x="67230" y="0"/>
                    <a:pt x="150162" y="0"/>
                  </a:cubicBezTo>
                  <a:close/>
                </a:path>
              </a:pathLst>
            </a:custGeom>
            <a:solidFill>
              <a:srgbClr val="ffffff"/>
            </a:solidFill>
            <a:ln cap="rnd" w="38100">
              <a:solidFill>
                <a:srgbClr val="000000"/>
              </a:solidFill>
              <a:round/>
            </a:ln>
          </p:spPr>
          <p:style>
            <a:lnRef idx="0"/>
            <a:fillRef idx="0"/>
            <a:effectRef idx="0"/>
            <a:fontRef idx="minor"/>
          </p:style>
        </p:sp>
        <p:sp>
          <p:nvSpPr>
            <p:cNvPr id="244" name="TextBox 37"/>
            <p:cNvSpPr/>
            <p:nvPr/>
          </p:nvSpPr>
          <p:spPr>
            <a:xfrm>
              <a:off x="13032360" y="5020200"/>
              <a:ext cx="1546200" cy="136656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Get the cosine angle between the vectors</a:t>
              </a:r>
              <a:endParaRPr b="0" lang="en-IN" sz="1400" spc="-1" strike="noStrike">
                <a:latin typeface="Arial"/>
              </a:endParaRPr>
            </a:p>
          </p:txBody>
        </p:sp>
      </p:grpSp>
      <p:grpSp>
        <p:nvGrpSpPr>
          <p:cNvPr id="245" name="Group 38"/>
          <p:cNvGrpSpPr/>
          <p:nvPr/>
        </p:nvGrpSpPr>
        <p:grpSpPr>
          <a:xfrm>
            <a:off x="10631520" y="5001480"/>
            <a:ext cx="1558800" cy="1403640"/>
            <a:chOff x="10631520" y="5001480"/>
            <a:chExt cx="1558800" cy="1403640"/>
          </a:xfrm>
        </p:grpSpPr>
        <p:sp>
          <p:nvSpPr>
            <p:cNvPr id="246" name="Freeform 39"/>
            <p:cNvSpPr/>
            <p:nvPr/>
          </p:nvSpPr>
          <p:spPr>
            <a:xfrm>
              <a:off x="10631520" y="5056920"/>
              <a:ext cx="1558800" cy="1348200"/>
            </a:xfrm>
            <a:custGeom>
              <a:avLst/>
              <a:gdLst/>
              <a:ahLst/>
              <a:rect l="l" t="t" r="r" b="b"/>
              <a:pathLst>
                <a:path w="804601" h="696029">
                  <a:moveTo>
                    <a:pt x="148974" y="0"/>
                  </a:moveTo>
                  <a:lnTo>
                    <a:pt x="655627" y="0"/>
                  </a:lnTo>
                  <a:cubicBezTo>
                    <a:pt x="737903" y="0"/>
                    <a:pt x="804601" y="66698"/>
                    <a:pt x="804601" y="148974"/>
                  </a:cubicBezTo>
                  <a:lnTo>
                    <a:pt x="804601" y="547055"/>
                  </a:lnTo>
                  <a:cubicBezTo>
                    <a:pt x="804601" y="629331"/>
                    <a:pt x="737903" y="696029"/>
                    <a:pt x="655627" y="696029"/>
                  </a:cubicBezTo>
                  <a:lnTo>
                    <a:pt x="148974" y="696029"/>
                  </a:lnTo>
                  <a:cubicBezTo>
                    <a:pt x="66698" y="696029"/>
                    <a:pt x="0" y="629331"/>
                    <a:pt x="0" y="547055"/>
                  </a:cubicBezTo>
                  <a:lnTo>
                    <a:pt x="0" y="148974"/>
                  </a:lnTo>
                  <a:cubicBezTo>
                    <a:pt x="0" y="66698"/>
                    <a:pt x="66698" y="0"/>
                    <a:pt x="148974" y="0"/>
                  </a:cubicBezTo>
                  <a:close/>
                </a:path>
              </a:pathLst>
            </a:custGeom>
            <a:solidFill>
              <a:srgbClr val="ffffff"/>
            </a:solidFill>
            <a:ln cap="rnd" w="38100">
              <a:solidFill>
                <a:srgbClr val="000000"/>
              </a:solidFill>
              <a:round/>
            </a:ln>
          </p:spPr>
          <p:style>
            <a:lnRef idx="0"/>
            <a:fillRef idx="0"/>
            <a:effectRef idx="0"/>
            <a:fontRef idx="minor"/>
          </p:style>
        </p:sp>
        <p:sp>
          <p:nvSpPr>
            <p:cNvPr id="247" name="TextBox 40"/>
            <p:cNvSpPr/>
            <p:nvPr/>
          </p:nvSpPr>
          <p:spPr>
            <a:xfrm>
              <a:off x="10631520" y="5001480"/>
              <a:ext cx="1558800" cy="140364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Apply inverse of cosine and convert to degrees </a:t>
              </a:r>
              <a:endParaRPr b="0" lang="en-IN" sz="1400" spc="-1" strike="noStrike">
                <a:latin typeface="Arial"/>
              </a:endParaRPr>
            </a:p>
          </p:txBody>
        </p:sp>
      </p:grpSp>
      <p:grpSp>
        <p:nvGrpSpPr>
          <p:cNvPr id="248" name="Group 41"/>
          <p:cNvGrpSpPr/>
          <p:nvPr/>
        </p:nvGrpSpPr>
        <p:grpSpPr>
          <a:xfrm>
            <a:off x="7993800" y="5011920"/>
            <a:ext cx="1785960" cy="1435320"/>
            <a:chOff x="7993800" y="5011920"/>
            <a:chExt cx="1785960" cy="1435320"/>
          </a:xfrm>
        </p:grpSpPr>
        <p:sp>
          <p:nvSpPr>
            <p:cNvPr id="249" name="Freeform 42"/>
            <p:cNvSpPr/>
            <p:nvPr/>
          </p:nvSpPr>
          <p:spPr>
            <a:xfrm>
              <a:off x="7993800" y="5067360"/>
              <a:ext cx="1785960" cy="1379880"/>
            </a:xfrm>
            <a:custGeom>
              <a:avLst/>
              <a:gdLst/>
              <a:ahLst/>
              <a:rect l="l" t="t" r="r" b="b"/>
              <a:pathLst>
                <a:path w="921941" h="712234">
                  <a:moveTo>
                    <a:pt x="130013" y="0"/>
                  </a:moveTo>
                  <a:lnTo>
                    <a:pt x="791927" y="0"/>
                  </a:lnTo>
                  <a:cubicBezTo>
                    <a:pt x="826409" y="0"/>
                    <a:pt x="859479" y="13698"/>
                    <a:pt x="883861" y="38080"/>
                  </a:cubicBezTo>
                  <a:cubicBezTo>
                    <a:pt x="908243" y="62462"/>
                    <a:pt x="921941" y="95532"/>
                    <a:pt x="921941" y="130013"/>
                  </a:cubicBezTo>
                  <a:lnTo>
                    <a:pt x="921941" y="582221"/>
                  </a:lnTo>
                  <a:cubicBezTo>
                    <a:pt x="921941" y="616703"/>
                    <a:pt x="908243" y="649772"/>
                    <a:pt x="883861" y="674154"/>
                  </a:cubicBezTo>
                  <a:cubicBezTo>
                    <a:pt x="859479" y="698537"/>
                    <a:pt x="826409" y="712234"/>
                    <a:pt x="791927" y="712234"/>
                  </a:cubicBezTo>
                  <a:lnTo>
                    <a:pt x="130013" y="712234"/>
                  </a:lnTo>
                  <a:cubicBezTo>
                    <a:pt x="95532" y="712234"/>
                    <a:pt x="62462" y="698537"/>
                    <a:pt x="38080" y="674154"/>
                  </a:cubicBezTo>
                  <a:cubicBezTo>
                    <a:pt x="13698" y="649772"/>
                    <a:pt x="0" y="616703"/>
                    <a:pt x="0" y="582221"/>
                  </a:cubicBezTo>
                  <a:lnTo>
                    <a:pt x="0" y="130013"/>
                  </a:lnTo>
                  <a:cubicBezTo>
                    <a:pt x="0" y="95532"/>
                    <a:pt x="13698" y="62462"/>
                    <a:pt x="38080" y="38080"/>
                  </a:cubicBezTo>
                  <a:cubicBezTo>
                    <a:pt x="62462" y="13698"/>
                    <a:pt x="95532" y="0"/>
                    <a:pt x="130013" y="0"/>
                  </a:cubicBezTo>
                  <a:close/>
                </a:path>
              </a:pathLst>
            </a:custGeom>
            <a:solidFill>
              <a:srgbClr val="ffffff"/>
            </a:solidFill>
            <a:ln cap="rnd" w="38100">
              <a:solidFill>
                <a:srgbClr val="000000"/>
              </a:solidFill>
              <a:round/>
            </a:ln>
          </p:spPr>
          <p:style>
            <a:lnRef idx="0"/>
            <a:fillRef idx="0"/>
            <a:effectRef idx="0"/>
            <a:fontRef idx="minor"/>
          </p:style>
        </p:sp>
        <p:sp>
          <p:nvSpPr>
            <p:cNvPr id="250" name="TextBox 43"/>
            <p:cNvSpPr/>
            <p:nvPr/>
          </p:nvSpPr>
          <p:spPr>
            <a:xfrm>
              <a:off x="7993800" y="5011920"/>
              <a:ext cx="1785960" cy="143496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Calculate distance between the joints</a:t>
              </a:r>
              <a:endParaRPr b="0" lang="en-IN" sz="1400" spc="-1" strike="noStrike">
                <a:latin typeface="Arial"/>
              </a:endParaRPr>
            </a:p>
            <a:p>
              <a:pPr algn="ctr">
                <a:lnSpc>
                  <a:spcPts val="1959"/>
                </a:lnSpc>
                <a:buNone/>
              </a:pPr>
              <a:r>
                <a:rPr b="0" lang="en-US" sz="1400" spc="-1" strike="noStrike">
                  <a:solidFill>
                    <a:srgbClr val="000000"/>
                  </a:solidFill>
                  <a:latin typeface="Canva Sans Bold"/>
                </a:rPr>
                <a:t>(option block)</a:t>
              </a:r>
              <a:endParaRPr b="0" lang="en-IN" sz="1400" spc="-1" strike="noStrike">
                <a:latin typeface="Arial"/>
              </a:endParaRPr>
            </a:p>
          </p:txBody>
        </p:sp>
      </p:grpSp>
      <p:sp>
        <p:nvSpPr>
          <p:cNvPr id="251" name="AutoShape 44"/>
          <p:cNvSpPr/>
          <p:nvPr/>
        </p:nvSpPr>
        <p:spPr>
          <a:xfrm>
            <a:off x="9628200" y="3952440"/>
            <a:ext cx="950040" cy="720"/>
          </a:xfrm>
          <a:prstGeom prst="line">
            <a:avLst/>
          </a:prstGeom>
          <a:ln w="38100">
            <a:solidFill>
              <a:srgbClr val="000000"/>
            </a:solidFill>
            <a:round/>
            <a:tailEnd len="sm" type="arrow" w="med"/>
          </a:ln>
        </p:spPr>
        <p:style>
          <a:lnRef idx="0"/>
          <a:fillRef idx="0"/>
          <a:effectRef idx="0"/>
          <a:fontRef idx="minor"/>
        </p:style>
      </p:sp>
      <p:sp>
        <p:nvSpPr>
          <p:cNvPr id="252" name="AutoShape 45"/>
          <p:cNvSpPr/>
          <p:nvPr/>
        </p:nvSpPr>
        <p:spPr>
          <a:xfrm>
            <a:off x="12091680" y="3953160"/>
            <a:ext cx="950040" cy="360"/>
          </a:xfrm>
          <a:prstGeom prst="line">
            <a:avLst/>
          </a:prstGeom>
          <a:ln w="38100">
            <a:solidFill>
              <a:srgbClr val="000000"/>
            </a:solidFill>
            <a:round/>
            <a:tailEnd len="sm" type="arrow" w="med"/>
          </a:ln>
        </p:spPr>
        <p:style>
          <a:lnRef idx="0"/>
          <a:fillRef idx="0"/>
          <a:effectRef idx="0"/>
          <a:fontRef idx="minor"/>
        </p:style>
      </p:sp>
      <p:sp>
        <p:nvSpPr>
          <p:cNvPr id="253" name="AutoShape 46"/>
          <p:cNvSpPr/>
          <p:nvPr/>
        </p:nvSpPr>
        <p:spPr>
          <a:xfrm>
            <a:off x="6509160" y="8123400"/>
            <a:ext cx="1552680" cy="360"/>
          </a:xfrm>
          <a:prstGeom prst="line">
            <a:avLst/>
          </a:prstGeom>
          <a:ln w="38100">
            <a:solidFill>
              <a:srgbClr val="000000"/>
            </a:solidFill>
            <a:round/>
            <a:tailEnd len="sm" type="arrow" w="med"/>
          </a:ln>
        </p:spPr>
        <p:style>
          <a:lnRef idx="0"/>
          <a:fillRef idx="0"/>
          <a:effectRef idx="0"/>
          <a:fontRef idx="minor"/>
        </p:style>
      </p:sp>
      <p:grpSp>
        <p:nvGrpSpPr>
          <p:cNvPr id="254" name="Group 47"/>
          <p:cNvGrpSpPr/>
          <p:nvPr/>
        </p:nvGrpSpPr>
        <p:grpSpPr>
          <a:xfrm>
            <a:off x="10631520" y="7723080"/>
            <a:ext cx="1768320" cy="745200"/>
            <a:chOff x="10631520" y="7723080"/>
            <a:chExt cx="1768320" cy="745200"/>
          </a:xfrm>
        </p:grpSpPr>
        <p:sp>
          <p:nvSpPr>
            <p:cNvPr id="255" name="Freeform 48"/>
            <p:cNvSpPr/>
            <p:nvPr/>
          </p:nvSpPr>
          <p:spPr>
            <a:xfrm>
              <a:off x="10631520" y="7778520"/>
              <a:ext cx="1768320" cy="689760"/>
            </a:xfrm>
            <a:custGeom>
              <a:avLst/>
              <a:gdLst/>
              <a:ahLst/>
              <a:rect l="l" t="t" r="r" b="b"/>
              <a:pathLst>
                <a:path w="912749" h="356117">
                  <a:moveTo>
                    <a:pt x="131323" y="0"/>
                  </a:moveTo>
                  <a:lnTo>
                    <a:pt x="781426" y="0"/>
                  </a:lnTo>
                  <a:cubicBezTo>
                    <a:pt x="816255" y="0"/>
                    <a:pt x="849658" y="13836"/>
                    <a:pt x="874286" y="38464"/>
                  </a:cubicBezTo>
                  <a:cubicBezTo>
                    <a:pt x="898913" y="63091"/>
                    <a:pt x="912749" y="96494"/>
                    <a:pt x="912749" y="131323"/>
                  </a:cubicBezTo>
                  <a:lnTo>
                    <a:pt x="912749" y="224794"/>
                  </a:lnTo>
                  <a:cubicBezTo>
                    <a:pt x="912749" y="259623"/>
                    <a:pt x="898913" y="293026"/>
                    <a:pt x="874286" y="317654"/>
                  </a:cubicBezTo>
                  <a:cubicBezTo>
                    <a:pt x="849658" y="342281"/>
                    <a:pt x="816255" y="356117"/>
                    <a:pt x="781426" y="356117"/>
                  </a:cubicBezTo>
                  <a:lnTo>
                    <a:pt x="131323" y="356117"/>
                  </a:lnTo>
                  <a:cubicBezTo>
                    <a:pt x="96494" y="356117"/>
                    <a:pt x="63091" y="342281"/>
                    <a:pt x="38464" y="317654"/>
                  </a:cubicBezTo>
                  <a:cubicBezTo>
                    <a:pt x="13836" y="293026"/>
                    <a:pt x="0" y="259623"/>
                    <a:pt x="0" y="224794"/>
                  </a:cubicBezTo>
                  <a:lnTo>
                    <a:pt x="0" y="131323"/>
                  </a:lnTo>
                  <a:cubicBezTo>
                    <a:pt x="0" y="96494"/>
                    <a:pt x="13836" y="63091"/>
                    <a:pt x="38464" y="38464"/>
                  </a:cubicBezTo>
                  <a:cubicBezTo>
                    <a:pt x="63091" y="13836"/>
                    <a:pt x="96494" y="0"/>
                    <a:pt x="131323" y="0"/>
                  </a:cubicBezTo>
                  <a:close/>
                </a:path>
              </a:pathLst>
            </a:custGeom>
            <a:solidFill>
              <a:srgbClr val="ffffff"/>
            </a:solidFill>
            <a:ln cap="rnd" w="38100">
              <a:solidFill>
                <a:srgbClr val="d64444"/>
              </a:solidFill>
              <a:round/>
            </a:ln>
          </p:spPr>
          <p:style>
            <a:lnRef idx="0"/>
            <a:fillRef idx="0"/>
            <a:effectRef idx="0"/>
            <a:fontRef idx="minor"/>
          </p:style>
        </p:sp>
        <p:sp>
          <p:nvSpPr>
            <p:cNvPr id="256" name="TextBox 49"/>
            <p:cNvSpPr/>
            <p:nvPr/>
          </p:nvSpPr>
          <p:spPr>
            <a:xfrm>
              <a:off x="10631520" y="7723080"/>
              <a:ext cx="1768320" cy="745200"/>
            </a:xfrm>
            <a:prstGeom prst="rect">
              <a:avLst/>
            </a:prstGeom>
            <a:noFill/>
            <a:ln w="0">
              <a:noFill/>
            </a:ln>
          </p:spPr>
          <p:style>
            <a:lnRef idx="0"/>
            <a:fillRef idx="0"/>
            <a:effectRef idx="0"/>
            <a:fontRef idx="minor"/>
          </p:style>
          <p:txBody>
            <a:bodyPr lIns="50760" rIns="50760" tIns="50760" bIns="50760" anchor="ctr">
              <a:noAutofit/>
            </a:bodyPr>
            <a:p>
              <a:pPr algn="ctr">
                <a:lnSpc>
                  <a:spcPts val="1959"/>
                </a:lnSpc>
                <a:buNone/>
              </a:pPr>
              <a:r>
                <a:rPr b="0" lang="en-US" sz="1400" spc="-1" strike="noStrike">
                  <a:solidFill>
                    <a:srgbClr val="000000"/>
                  </a:solidFill>
                  <a:latin typeface="Canva Sans Bold"/>
                </a:rPr>
                <a:t>Rep count </a:t>
              </a:r>
              <a:endParaRPr b="0" lang="en-IN" sz="1400" spc="-1" strike="noStrike">
                <a:latin typeface="Arial"/>
              </a:endParaRPr>
            </a:p>
          </p:txBody>
        </p:sp>
      </p:grpSp>
      <p:sp>
        <p:nvSpPr>
          <p:cNvPr id="257" name="AutoShape 50"/>
          <p:cNvSpPr/>
          <p:nvPr/>
        </p:nvSpPr>
        <p:spPr>
          <a:xfrm>
            <a:off x="9713160" y="8123400"/>
            <a:ext cx="918360" cy="360"/>
          </a:xfrm>
          <a:prstGeom prst="line">
            <a:avLst/>
          </a:prstGeom>
          <a:ln w="38100">
            <a:solidFill>
              <a:srgbClr val="000000"/>
            </a:solidFill>
            <a:round/>
            <a:tailEnd len="sm" type="arrow" w="med"/>
          </a:ln>
        </p:spPr>
        <p:style>
          <a:lnRef idx="0"/>
          <a:fillRef idx="0"/>
          <a:effectRef idx="0"/>
          <a:fontRef idx="minor"/>
        </p:style>
      </p:sp>
      <p:sp>
        <p:nvSpPr>
          <p:cNvPr id="258" name="AutoShape 51"/>
          <p:cNvSpPr/>
          <p:nvPr/>
        </p:nvSpPr>
        <p:spPr>
          <a:xfrm flipH="1">
            <a:off x="13805640" y="4546080"/>
            <a:ext cx="4680" cy="529200"/>
          </a:xfrm>
          <a:prstGeom prst="line">
            <a:avLst/>
          </a:prstGeom>
          <a:ln w="38100">
            <a:solidFill>
              <a:srgbClr val="000000"/>
            </a:solidFill>
            <a:round/>
            <a:tailEnd len="sm" type="arrow" w="med"/>
          </a:ln>
        </p:spPr>
        <p:style>
          <a:lnRef idx="0"/>
          <a:fillRef idx="0"/>
          <a:effectRef idx="0"/>
          <a:fontRef idx="minor"/>
        </p:style>
      </p:sp>
      <p:sp>
        <p:nvSpPr>
          <p:cNvPr id="259" name="AutoShape 52"/>
          <p:cNvSpPr/>
          <p:nvPr/>
        </p:nvSpPr>
        <p:spPr>
          <a:xfrm flipH="1">
            <a:off x="12190320" y="5731200"/>
            <a:ext cx="842040" cy="360"/>
          </a:xfrm>
          <a:prstGeom prst="line">
            <a:avLst/>
          </a:prstGeom>
          <a:ln w="38100">
            <a:solidFill>
              <a:srgbClr val="000000"/>
            </a:solidFill>
            <a:round/>
            <a:tailEnd len="sm" type="arrow" w="med"/>
          </a:ln>
        </p:spPr>
        <p:style>
          <a:lnRef idx="0"/>
          <a:fillRef idx="0"/>
          <a:effectRef idx="0"/>
          <a:fontRef idx="minor"/>
        </p:style>
      </p:sp>
      <p:sp>
        <p:nvSpPr>
          <p:cNvPr id="260" name="AutoShape 53"/>
          <p:cNvSpPr/>
          <p:nvPr/>
        </p:nvSpPr>
        <p:spPr>
          <a:xfrm flipH="1">
            <a:off x="9789480" y="5731200"/>
            <a:ext cx="842040" cy="360"/>
          </a:xfrm>
          <a:prstGeom prst="line">
            <a:avLst/>
          </a:prstGeom>
          <a:ln w="38100">
            <a:solidFill>
              <a:srgbClr val="000000"/>
            </a:solidFill>
            <a:round/>
            <a:tailEnd len="sm" type="arrow" w="med"/>
          </a:ln>
        </p:spPr>
        <p:style>
          <a:lnRef idx="0"/>
          <a:fillRef idx="0"/>
          <a:effectRef idx="0"/>
          <a:fontRef idx="minor"/>
        </p:style>
      </p:sp>
      <p:sp>
        <p:nvSpPr>
          <p:cNvPr id="261" name="AutoShape 54"/>
          <p:cNvSpPr/>
          <p:nvPr/>
        </p:nvSpPr>
        <p:spPr>
          <a:xfrm>
            <a:off x="8886960" y="6447240"/>
            <a:ext cx="720" cy="888840"/>
          </a:xfrm>
          <a:prstGeom prst="line">
            <a:avLst/>
          </a:prstGeom>
          <a:ln w="38100">
            <a:solidFill>
              <a:srgbClr val="000000"/>
            </a:solidFill>
            <a:round/>
            <a:tailEnd len="sm" type="arrow" w="med"/>
          </a:ln>
        </p:spPr>
        <p:style>
          <a:lnRef idx="0"/>
          <a:fillRef idx="0"/>
          <a:effectRef idx="0"/>
          <a:fontRef idx="minor"/>
        </p:style>
      </p:sp>
      <p:sp>
        <p:nvSpPr>
          <p:cNvPr id="262" name="Freeform 55"/>
          <p:cNvSpPr/>
          <p:nvPr/>
        </p:nvSpPr>
        <p:spPr>
          <a:xfrm>
            <a:off x="4510440" y="7494120"/>
            <a:ext cx="1998360" cy="1258560"/>
          </a:xfrm>
          <a:custGeom>
            <a:avLst/>
            <a:gdLst/>
            <a:ahLst/>
            <a:rect l="l" t="t" r="r" b="b"/>
            <a:pathLst>
              <a:path w="1998827" h="1258930">
                <a:moveTo>
                  <a:pt x="0" y="0"/>
                </a:moveTo>
                <a:lnTo>
                  <a:pt x="1998827" y="0"/>
                </a:lnTo>
                <a:lnTo>
                  <a:pt x="1998827" y="1258930"/>
                </a:lnTo>
                <a:lnTo>
                  <a:pt x="0" y="1258930"/>
                </a:lnTo>
                <a:lnTo>
                  <a:pt x="0" y="0"/>
                </a:lnTo>
                <a:close/>
              </a:path>
            </a:pathLst>
          </a:custGeom>
          <a:blipFill rotWithShape="0">
            <a:blip r:embed="rId2"/>
            <a:srcRect/>
            <a:stretch/>
          </a:blipFill>
          <a:ln w="0">
            <a:noFill/>
          </a:ln>
        </p:spPr>
        <p:style>
          <a:lnRef idx="0"/>
          <a:fillRef idx="0"/>
          <a:effectRef idx="0"/>
          <a:fontRef idx="minor"/>
        </p:style>
      </p:sp>
      <p:sp>
        <p:nvSpPr>
          <p:cNvPr id="263" name="TextBox 56"/>
          <p:cNvSpPr/>
          <p:nvPr/>
        </p:nvSpPr>
        <p:spPr>
          <a:xfrm>
            <a:off x="6654600" y="1273680"/>
            <a:ext cx="9513000" cy="86220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Bold"/>
              </a:rPr>
              <a:t>- EXERCISE TRACKING &amp; REP COUNTING</a:t>
            </a:r>
            <a:endParaRPr b="0" lang="en-IN" sz="3200" spc="-1" strike="noStrike">
              <a:latin typeface="Arial"/>
            </a:endParaRPr>
          </a:p>
          <a:p>
            <a:pPr>
              <a:lnSpc>
                <a:spcPts val="3393"/>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Box 2"/>
          <p:cNvSpPr/>
          <p:nvPr/>
        </p:nvSpPr>
        <p:spPr>
          <a:xfrm>
            <a:off x="790200" y="2623320"/>
            <a:ext cx="12774240" cy="13758840"/>
          </a:xfrm>
          <a:prstGeom prst="rect">
            <a:avLst/>
          </a:prstGeom>
          <a:noFill/>
          <a:ln w="0">
            <a:noFill/>
          </a:ln>
        </p:spPr>
        <p:style>
          <a:lnRef idx="0"/>
          <a:fillRef idx="0"/>
          <a:effectRef idx="0"/>
          <a:fontRef idx="minor"/>
        </p:style>
        <p:txBody>
          <a:bodyPr lIns="0" rIns="0" tIns="0" bIns="0" anchor="t">
            <a:spAutoFit/>
          </a:bodyPr>
          <a:p>
            <a:pPr>
              <a:lnSpc>
                <a:spcPts val="3095"/>
              </a:lnSpc>
              <a:buNone/>
            </a:pPr>
            <a:r>
              <a:rPr b="0" lang="en-US" sz="2210" spc="-1" strike="noStrike">
                <a:solidFill>
                  <a:srgbClr val="000000"/>
                </a:solidFill>
                <a:latin typeface="Source Sans Pro"/>
              </a:rPr>
              <a:t>INPUT       → Joint Coordinates  + Exercise Class</a:t>
            </a:r>
            <a:endParaRPr b="0" lang="en-IN" sz="2210" spc="-1" strike="noStrike">
              <a:latin typeface="Arial"/>
            </a:endParaRPr>
          </a:p>
          <a:p>
            <a:pPr>
              <a:lnSpc>
                <a:spcPts val="3095"/>
              </a:lnSpc>
              <a:buNone/>
            </a:pPr>
            <a:r>
              <a:rPr b="0" lang="en-US" sz="2210" spc="-1" strike="noStrike">
                <a:solidFill>
                  <a:srgbClr val="000000"/>
                </a:solidFill>
                <a:latin typeface="Source Sans Pro"/>
              </a:rPr>
              <a:t>OUTPUT  →  Rep Counts </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u="sng">
                <a:solidFill>
                  <a:srgbClr val="000000"/>
                </a:solidFill>
                <a:uFillTx/>
                <a:latin typeface="Source Sans Pro"/>
              </a:rPr>
              <a:t>ALGORITHM:</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Let’s just assume the predicted exercise is Curls.</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For each video frame,</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1) Get Coordinates for Shoulder, Elbow, Wrist.</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2) Calculate Elbow Angle.</a:t>
            </a:r>
            <a:endParaRPr b="0" lang="en-IN" sz="2210" spc="-1" strike="noStrike">
              <a:latin typeface="Arial"/>
            </a:endParaRPr>
          </a:p>
          <a:p>
            <a:pPr>
              <a:lnSpc>
                <a:spcPts val="3095"/>
              </a:lnSpc>
              <a:buNone/>
            </a:pPr>
            <a:r>
              <a:rPr b="0" lang="en-US" sz="2210" spc="-1" strike="noStrike">
                <a:solidFill>
                  <a:srgbClr val="000000"/>
                </a:solidFill>
                <a:latin typeface="Source Sans Pro"/>
              </a:rPr>
              <a:t>                </a:t>
            </a:r>
            <a:endParaRPr b="0" lang="en-IN" sz="2210" spc="-1" strike="noStrike">
              <a:latin typeface="Arial"/>
            </a:endParaRPr>
          </a:p>
          <a:p>
            <a:pPr>
              <a:lnSpc>
                <a:spcPts val="3095"/>
              </a:lnSpc>
              <a:buNone/>
            </a:pPr>
            <a:r>
              <a:rPr b="0" lang="en-US" sz="2210" spc="-1" strike="noStrike">
                <a:solidFill>
                  <a:srgbClr val="000000"/>
                </a:solidFill>
                <a:latin typeface="Source Sans Pro"/>
              </a:rPr>
              <a:t>               </a:t>
            </a:r>
            <a:r>
              <a:rPr b="0" lang="en-US" sz="2210" spc="-1" strike="noStrike">
                <a:solidFill>
                  <a:srgbClr val="000000"/>
                </a:solidFill>
                <a:latin typeface="Source Sans Pro"/>
              </a:rPr>
              <a:t>- For Vectors joining the coordinates  a(Shoulder,Elbow) and  b(Elbow, Wrist), the Elbow Angle can be calculated using the formula,</a:t>
            </a:r>
            <a:endParaRPr b="0" lang="en-IN" sz="2210" spc="-1" strike="noStrike">
              <a:latin typeface="Arial"/>
            </a:endParaRPr>
          </a:p>
          <a:p>
            <a:pPr>
              <a:lnSpc>
                <a:spcPts val="3095"/>
              </a:lnSpc>
              <a:buNone/>
            </a:pPr>
            <a:r>
              <a:rPr b="0" lang="en-US" sz="2210" spc="-1" strike="noStrike">
                <a:solidFill>
                  <a:srgbClr val="000000"/>
                </a:solidFill>
                <a:latin typeface="Source Sans Pro"/>
              </a:rPr>
              <a:t>,</a:t>
            </a:r>
            <a:endParaRPr b="0" lang="en-IN" sz="2210" spc="-1" strike="noStrike">
              <a:latin typeface="Arial"/>
            </a:endParaRPr>
          </a:p>
          <a:p>
            <a:pPr>
              <a:lnSpc>
                <a:spcPts val="3095"/>
              </a:lnSpc>
              <a:buNone/>
            </a:pPr>
            <a:r>
              <a:rPr b="0" lang="en-US" sz="2210" spc="-1" strike="noStrike">
                <a:solidFill>
                  <a:srgbClr val="000000"/>
                </a:solidFill>
                <a:latin typeface="Source Sans Pro"/>
              </a:rPr>
              <a:t>                   </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p:txBody>
      </p:sp>
      <p:sp>
        <p:nvSpPr>
          <p:cNvPr id="265" name="Freeform 3"/>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266" name="Group 4"/>
          <p:cNvGrpSpPr/>
          <p:nvPr/>
        </p:nvGrpSpPr>
        <p:grpSpPr>
          <a:xfrm>
            <a:off x="771120" y="502920"/>
            <a:ext cx="1239480" cy="248040"/>
            <a:chOff x="771120" y="502920"/>
            <a:chExt cx="1239480" cy="248040"/>
          </a:xfrm>
        </p:grpSpPr>
        <p:grpSp>
          <p:nvGrpSpPr>
            <p:cNvPr id="267" name="Group 5"/>
            <p:cNvGrpSpPr/>
            <p:nvPr/>
          </p:nvGrpSpPr>
          <p:grpSpPr>
            <a:xfrm>
              <a:off x="771120" y="502920"/>
              <a:ext cx="248040" cy="248040"/>
              <a:chOff x="771120" y="502920"/>
              <a:chExt cx="248040" cy="248040"/>
            </a:xfrm>
          </p:grpSpPr>
          <p:sp>
            <p:nvSpPr>
              <p:cNvPr id="268" name="Freeform 6"/>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69" name="Group 7"/>
            <p:cNvGrpSpPr/>
            <p:nvPr/>
          </p:nvGrpSpPr>
          <p:grpSpPr>
            <a:xfrm>
              <a:off x="1269720" y="502920"/>
              <a:ext cx="248040" cy="248040"/>
              <a:chOff x="1269720" y="502920"/>
              <a:chExt cx="248040" cy="248040"/>
            </a:xfrm>
          </p:grpSpPr>
          <p:sp>
            <p:nvSpPr>
              <p:cNvPr id="270" name="Freeform 8"/>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71" name="Group 9"/>
            <p:cNvGrpSpPr/>
            <p:nvPr/>
          </p:nvGrpSpPr>
          <p:grpSpPr>
            <a:xfrm>
              <a:off x="1762560" y="502920"/>
              <a:ext cx="248040" cy="248040"/>
              <a:chOff x="1762560" y="502920"/>
              <a:chExt cx="248040" cy="248040"/>
            </a:xfrm>
          </p:grpSpPr>
          <p:sp>
            <p:nvSpPr>
              <p:cNvPr id="272" name="Freeform 10"/>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273" name="Freeform 11"/>
          <p:cNvSpPr/>
          <p:nvPr/>
        </p:nvSpPr>
        <p:spPr>
          <a:xfrm>
            <a:off x="4697280" y="8717400"/>
            <a:ext cx="3436200" cy="1081080"/>
          </a:xfrm>
          <a:custGeom>
            <a:avLst/>
            <a:gdLst/>
            <a:ahLst/>
            <a:rect l="l" t="t" r="r" b="b"/>
            <a:pathLst>
              <a:path w="3436410" h="1081451">
                <a:moveTo>
                  <a:pt x="0" y="0"/>
                </a:moveTo>
                <a:lnTo>
                  <a:pt x="3436410" y="0"/>
                </a:lnTo>
                <a:lnTo>
                  <a:pt x="3436410" y="1081452"/>
                </a:lnTo>
                <a:lnTo>
                  <a:pt x="0" y="1081452"/>
                </a:lnTo>
                <a:lnTo>
                  <a:pt x="0" y="0"/>
                </a:lnTo>
                <a:close/>
              </a:path>
            </a:pathLst>
          </a:custGeom>
          <a:blipFill rotWithShape="0">
            <a:blip r:embed="rId2"/>
            <a:srcRect/>
            <a:stretch/>
          </a:blipFill>
          <a:ln w="0">
            <a:noFill/>
          </a:ln>
        </p:spPr>
        <p:style>
          <a:lnRef idx="0"/>
          <a:fillRef idx="0"/>
          <a:effectRef idx="0"/>
          <a:fontRef idx="minor"/>
        </p:style>
      </p:sp>
      <p:sp>
        <p:nvSpPr>
          <p:cNvPr id="274" name="TextBox 12"/>
          <p:cNvSpPr/>
          <p:nvPr/>
        </p:nvSpPr>
        <p:spPr>
          <a:xfrm>
            <a:off x="771120" y="839160"/>
            <a:ext cx="12495600" cy="1609560"/>
          </a:xfrm>
          <a:prstGeom prst="rect">
            <a:avLst/>
          </a:prstGeom>
          <a:noFill/>
          <a:ln w="0">
            <a:noFill/>
          </a:ln>
        </p:spPr>
        <p:style>
          <a:lnRef idx="0"/>
          <a:fillRef idx="0"/>
          <a:effectRef idx="0"/>
          <a:fontRef idx="minor"/>
        </p:style>
        <p:txBody>
          <a:bodyPr lIns="0" rIns="0" tIns="0" bIns="0" anchor="t">
            <a:spAutoFit/>
          </a:bodyPr>
          <a:p>
            <a:pPr>
              <a:lnSpc>
                <a:spcPts val="6335"/>
              </a:lnSpc>
              <a:buNone/>
            </a:pPr>
            <a:r>
              <a:rPr b="0" lang="en-US" sz="4800" spc="-1" strike="noStrike">
                <a:solidFill>
                  <a:srgbClr val="000000"/>
                </a:solidFill>
                <a:latin typeface="Poppins Bold"/>
              </a:rPr>
              <a:t>MODULE IV</a:t>
            </a:r>
            <a:endParaRPr b="0" lang="en-IN" sz="4800" spc="-1" strike="noStrike">
              <a:latin typeface="Arial"/>
            </a:endParaRPr>
          </a:p>
          <a:p>
            <a:pPr>
              <a:lnSpc>
                <a:spcPts val="6335"/>
              </a:lnSpc>
              <a:buNone/>
            </a:pPr>
            <a:r>
              <a:rPr b="0" lang="en-US" sz="4800" spc="-1" strike="noStrike">
                <a:solidFill>
                  <a:srgbClr val="000000"/>
                </a:solidFill>
                <a:latin typeface="Poppins"/>
              </a:rPr>
              <a:t>EXERCISE TRACKING &amp; REP COUNTING</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Box 2"/>
          <p:cNvSpPr/>
          <p:nvPr/>
        </p:nvSpPr>
        <p:spPr>
          <a:xfrm>
            <a:off x="790200" y="2623320"/>
            <a:ext cx="12774240" cy="14545080"/>
          </a:xfrm>
          <a:prstGeom prst="rect">
            <a:avLst/>
          </a:prstGeom>
          <a:noFill/>
          <a:ln w="0">
            <a:noFill/>
          </a:ln>
        </p:spPr>
        <p:style>
          <a:lnRef idx="0"/>
          <a:fillRef idx="0"/>
          <a:effectRef idx="0"/>
          <a:fontRef idx="minor"/>
        </p:style>
        <p:txBody>
          <a:bodyPr lIns="0" rIns="0" tIns="0" bIns="0" anchor="t">
            <a:spAutoFit/>
          </a:bodyPr>
          <a:p>
            <a:pPr>
              <a:lnSpc>
                <a:spcPts val="3095"/>
              </a:lnSpc>
              <a:buNone/>
            </a:pPr>
            <a:r>
              <a:rPr b="0" lang="en-US" sz="2210" spc="-1" strike="noStrike">
                <a:solidFill>
                  <a:srgbClr val="000000"/>
                </a:solidFill>
                <a:latin typeface="Source Sans Pro"/>
              </a:rPr>
              <a:t>INPUT       → Joint Coordinates  + Exercise Class</a:t>
            </a:r>
            <a:endParaRPr b="0" lang="en-IN" sz="2210" spc="-1" strike="noStrike">
              <a:latin typeface="Arial"/>
            </a:endParaRPr>
          </a:p>
          <a:p>
            <a:pPr>
              <a:lnSpc>
                <a:spcPts val="3095"/>
              </a:lnSpc>
              <a:buNone/>
            </a:pPr>
            <a:r>
              <a:rPr b="0" lang="en-US" sz="2210" spc="-1" strike="noStrike">
                <a:solidFill>
                  <a:srgbClr val="000000"/>
                </a:solidFill>
                <a:latin typeface="Source Sans Pro"/>
              </a:rPr>
              <a:t>OUTPUT  →  Rep Counts </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u="sng">
                <a:solidFill>
                  <a:srgbClr val="000000"/>
                </a:solidFill>
                <a:uFillTx/>
                <a:latin typeface="Source Sans Pro"/>
              </a:rPr>
              <a:t>ALGORITHM:</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3) Use Global  - Exercise State and Rep Count</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4) If the elbow angle exceeds 140 degrees and the current state is Start State, set the</a:t>
            </a:r>
            <a:endParaRPr b="0" lang="en-IN" sz="2210" spc="-1" strike="noStrike">
              <a:latin typeface="Arial"/>
            </a:endParaRPr>
          </a:p>
          <a:p>
            <a:pPr>
              <a:lnSpc>
                <a:spcPts val="3095"/>
              </a:lnSpc>
              <a:buNone/>
            </a:pPr>
            <a:r>
              <a:rPr b="0" lang="en-US" sz="2210" spc="-1" strike="noStrike">
                <a:solidFill>
                  <a:srgbClr val="000000"/>
                </a:solidFill>
                <a:latin typeface="Source Sans Pro"/>
              </a:rPr>
              <a:t>state to "down".</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5) If the angle is less than 30 degrees, it signifies the starting position of the curl ("up").</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6) If the angle exceeds 140 degrees and the current state is "up", it indicates the completion</a:t>
            </a:r>
            <a:endParaRPr b="0" lang="en-IN" sz="2210" spc="-1" strike="noStrike">
              <a:latin typeface="Arial"/>
            </a:endParaRPr>
          </a:p>
          <a:p>
            <a:pPr>
              <a:lnSpc>
                <a:spcPts val="3095"/>
              </a:lnSpc>
              <a:buNone/>
            </a:pPr>
            <a:r>
              <a:rPr b="0" lang="en-US" sz="2210" spc="-1" strike="noStrike">
                <a:solidFill>
                  <a:srgbClr val="000000"/>
                </a:solidFill>
                <a:latin typeface="Source Sans Pro"/>
              </a:rPr>
              <a:t>of a rep. Increment Rep Count.</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r>
              <a:rPr b="0" lang="en-US" sz="2210" spc="-1" strike="noStrike">
                <a:solidFill>
                  <a:srgbClr val="000000"/>
                </a:solidFill>
                <a:latin typeface="Source Sans Pro"/>
              </a:rPr>
              <a:t>7) If End of Video, terminate and return Rep Count.</a:t>
            </a:r>
            <a:endParaRPr b="0" lang="en-IN" sz="221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a:p>
            <a:pPr>
              <a:lnSpc>
                <a:spcPts val="3095"/>
              </a:lnSpc>
              <a:buNone/>
            </a:pPr>
            <a:endParaRPr b="0" lang="en-IN" sz="1800" spc="-1" strike="noStrike">
              <a:latin typeface="Arial"/>
            </a:endParaRPr>
          </a:p>
        </p:txBody>
      </p:sp>
      <p:sp>
        <p:nvSpPr>
          <p:cNvPr id="276" name="Freeform 3"/>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277" name="Group 4"/>
          <p:cNvGrpSpPr/>
          <p:nvPr/>
        </p:nvGrpSpPr>
        <p:grpSpPr>
          <a:xfrm>
            <a:off x="771120" y="502920"/>
            <a:ext cx="1239480" cy="248040"/>
            <a:chOff x="771120" y="502920"/>
            <a:chExt cx="1239480" cy="248040"/>
          </a:xfrm>
        </p:grpSpPr>
        <p:grpSp>
          <p:nvGrpSpPr>
            <p:cNvPr id="278" name="Group 5"/>
            <p:cNvGrpSpPr/>
            <p:nvPr/>
          </p:nvGrpSpPr>
          <p:grpSpPr>
            <a:xfrm>
              <a:off x="771120" y="502920"/>
              <a:ext cx="248040" cy="248040"/>
              <a:chOff x="771120" y="502920"/>
              <a:chExt cx="248040" cy="248040"/>
            </a:xfrm>
          </p:grpSpPr>
          <p:sp>
            <p:nvSpPr>
              <p:cNvPr id="279" name="Freeform 6"/>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80" name="Group 7"/>
            <p:cNvGrpSpPr/>
            <p:nvPr/>
          </p:nvGrpSpPr>
          <p:grpSpPr>
            <a:xfrm>
              <a:off x="1269720" y="502920"/>
              <a:ext cx="248040" cy="248040"/>
              <a:chOff x="1269720" y="502920"/>
              <a:chExt cx="248040" cy="248040"/>
            </a:xfrm>
          </p:grpSpPr>
          <p:sp>
            <p:nvSpPr>
              <p:cNvPr id="281" name="Freeform 8"/>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82" name="Group 9"/>
            <p:cNvGrpSpPr/>
            <p:nvPr/>
          </p:nvGrpSpPr>
          <p:grpSpPr>
            <a:xfrm>
              <a:off x="1762560" y="502920"/>
              <a:ext cx="248040" cy="248040"/>
              <a:chOff x="1762560" y="502920"/>
              <a:chExt cx="248040" cy="248040"/>
            </a:xfrm>
          </p:grpSpPr>
          <p:sp>
            <p:nvSpPr>
              <p:cNvPr id="283" name="Freeform 10"/>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284" name="TextBox 11"/>
          <p:cNvSpPr/>
          <p:nvPr/>
        </p:nvSpPr>
        <p:spPr>
          <a:xfrm>
            <a:off x="771120" y="839160"/>
            <a:ext cx="12495600" cy="1609560"/>
          </a:xfrm>
          <a:prstGeom prst="rect">
            <a:avLst/>
          </a:prstGeom>
          <a:noFill/>
          <a:ln w="0">
            <a:noFill/>
          </a:ln>
        </p:spPr>
        <p:style>
          <a:lnRef idx="0"/>
          <a:fillRef idx="0"/>
          <a:effectRef idx="0"/>
          <a:fontRef idx="minor"/>
        </p:style>
        <p:txBody>
          <a:bodyPr lIns="0" rIns="0" tIns="0" bIns="0" anchor="t">
            <a:spAutoFit/>
          </a:bodyPr>
          <a:p>
            <a:pPr>
              <a:lnSpc>
                <a:spcPts val="6335"/>
              </a:lnSpc>
              <a:buNone/>
            </a:pPr>
            <a:r>
              <a:rPr b="0" lang="en-US" sz="4800" spc="-1" strike="noStrike">
                <a:solidFill>
                  <a:srgbClr val="000000"/>
                </a:solidFill>
                <a:latin typeface="Poppins Bold"/>
              </a:rPr>
              <a:t>MODULE IV</a:t>
            </a:r>
            <a:endParaRPr b="0" lang="en-IN" sz="4800" spc="-1" strike="noStrike">
              <a:latin typeface="Arial"/>
            </a:endParaRPr>
          </a:p>
          <a:p>
            <a:pPr>
              <a:lnSpc>
                <a:spcPts val="6335"/>
              </a:lnSpc>
              <a:buNone/>
            </a:pPr>
            <a:r>
              <a:rPr b="0" lang="en-US" sz="4800" spc="-1" strike="noStrike">
                <a:solidFill>
                  <a:srgbClr val="000000"/>
                </a:solidFill>
                <a:latin typeface="Poppins"/>
              </a:rPr>
              <a:t>EXERCISE TRACKING &amp; REP COUNTING</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286" name="Group 3"/>
          <p:cNvGrpSpPr/>
          <p:nvPr/>
        </p:nvGrpSpPr>
        <p:grpSpPr>
          <a:xfrm>
            <a:off x="771120" y="502920"/>
            <a:ext cx="1239480" cy="248040"/>
            <a:chOff x="771120" y="502920"/>
            <a:chExt cx="1239480" cy="248040"/>
          </a:xfrm>
        </p:grpSpPr>
        <p:grpSp>
          <p:nvGrpSpPr>
            <p:cNvPr id="287" name="Group 4"/>
            <p:cNvGrpSpPr/>
            <p:nvPr/>
          </p:nvGrpSpPr>
          <p:grpSpPr>
            <a:xfrm>
              <a:off x="771120" y="502920"/>
              <a:ext cx="248040" cy="248040"/>
              <a:chOff x="771120" y="502920"/>
              <a:chExt cx="248040" cy="248040"/>
            </a:xfrm>
          </p:grpSpPr>
          <p:sp>
            <p:nvSpPr>
              <p:cNvPr id="288"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89" name="Group 6"/>
            <p:cNvGrpSpPr/>
            <p:nvPr/>
          </p:nvGrpSpPr>
          <p:grpSpPr>
            <a:xfrm>
              <a:off x="1269720" y="502920"/>
              <a:ext cx="248040" cy="248040"/>
              <a:chOff x="1269720" y="502920"/>
              <a:chExt cx="248040" cy="248040"/>
            </a:xfrm>
          </p:grpSpPr>
          <p:sp>
            <p:nvSpPr>
              <p:cNvPr id="290"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91" name="Group 8"/>
            <p:cNvGrpSpPr/>
            <p:nvPr/>
          </p:nvGrpSpPr>
          <p:grpSpPr>
            <a:xfrm>
              <a:off x="1762560" y="502920"/>
              <a:ext cx="248040" cy="248040"/>
              <a:chOff x="1762560" y="502920"/>
              <a:chExt cx="248040" cy="248040"/>
            </a:xfrm>
          </p:grpSpPr>
          <p:sp>
            <p:nvSpPr>
              <p:cNvPr id="292"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293" name="TextBox 23"/>
          <p:cNvSpPr/>
          <p:nvPr/>
        </p:nvSpPr>
        <p:spPr>
          <a:xfrm>
            <a:off x="771120" y="839160"/>
            <a:ext cx="12495600" cy="1609560"/>
          </a:xfrm>
          <a:prstGeom prst="rect">
            <a:avLst/>
          </a:prstGeom>
          <a:noFill/>
          <a:ln w="0">
            <a:noFill/>
          </a:ln>
        </p:spPr>
        <p:style>
          <a:lnRef idx="0"/>
          <a:fillRef idx="0"/>
          <a:effectRef idx="0"/>
          <a:fontRef idx="minor"/>
        </p:style>
        <p:txBody>
          <a:bodyPr lIns="0" rIns="0" tIns="0" bIns="0" anchor="t">
            <a:spAutoFit/>
          </a:bodyPr>
          <a:p>
            <a:pPr>
              <a:lnSpc>
                <a:spcPts val="6335"/>
              </a:lnSpc>
              <a:buNone/>
            </a:pPr>
            <a:r>
              <a:rPr b="0" lang="en-US" sz="4800" spc="-1" strike="noStrike">
                <a:solidFill>
                  <a:srgbClr val="000000"/>
                </a:solidFill>
                <a:latin typeface="Poppins Bold"/>
              </a:rPr>
              <a:t>MODULE IV</a:t>
            </a:r>
            <a:endParaRPr b="0" lang="en-IN" sz="4800" spc="-1" strike="noStrike">
              <a:latin typeface="Arial"/>
            </a:endParaRPr>
          </a:p>
          <a:p>
            <a:pPr>
              <a:lnSpc>
                <a:spcPts val="6335"/>
              </a:lnSpc>
              <a:buNone/>
            </a:pPr>
            <a:r>
              <a:rPr b="0" lang="en-US" sz="4800" spc="-1" strike="noStrike">
                <a:solidFill>
                  <a:srgbClr val="000000"/>
                </a:solidFill>
                <a:latin typeface="Poppins"/>
              </a:rPr>
              <a:t>EXERCISE TRACKING &amp; REP COUNTING</a:t>
            </a:r>
            <a:endParaRPr b="0" lang="en-IN" sz="4800" spc="-1" strike="noStrike">
              <a:latin typeface="Arial"/>
            </a:endParaRPr>
          </a:p>
        </p:txBody>
      </p:sp>
      <p:pic>
        <p:nvPicPr>
          <p:cNvPr id="294" name="" descr=""/>
          <p:cNvPicPr/>
          <p:nvPr/>
        </p:nvPicPr>
        <p:blipFill>
          <a:blip r:embed="rId2"/>
          <a:stretch/>
        </p:blipFill>
        <p:spPr>
          <a:xfrm>
            <a:off x="2160000" y="3420000"/>
            <a:ext cx="9082800" cy="54554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296" name="Group 3"/>
          <p:cNvGrpSpPr/>
          <p:nvPr/>
        </p:nvGrpSpPr>
        <p:grpSpPr>
          <a:xfrm>
            <a:off x="771120" y="502920"/>
            <a:ext cx="1239480" cy="248040"/>
            <a:chOff x="771120" y="502920"/>
            <a:chExt cx="1239480" cy="248040"/>
          </a:xfrm>
        </p:grpSpPr>
        <p:grpSp>
          <p:nvGrpSpPr>
            <p:cNvPr id="297" name="Group 4"/>
            <p:cNvGrpSpPr/>
            <p:nvPr/>
          </p:nvGrpSpPr>
          <p:grpSpPr>
            <a:xfrm>
              <a:off x="771120" y="502920"/>
              <a:ext cx="248040" cy="248040"/>
              <a:chOff x="771120" y="502920"/>
              <a:chExt cx="248040" cy="248040"/>
            </a:xfrm>
          </p:grpSpPr>
          <p:sp>
            <p:nvSpPr>
              <p:cNvPr id="298"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299" name="Group 6"/>
            <p:cNvGrpSpPr/>
            <p:nvPr/>
          </p:nvGrpSpPr>
          <p:grpSpPr>
            <a:xfrm>
              <a:off x="1269720" y="502920"/>
              <a:ext cx="248040" cy="248040"/>
              <a:chOff x="1269720" y="502920"/>
              <a:chExt cx="248040" cy="248040"/>
            </a:xfrm>
          </p:grpSpPr>
          <p:sp>
            <p:nvSpPr>
              <p:cNvPr id="300"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01" name="Group 8"/>
            <p:cNvGrpSpPr/>
            <p:nvPr/>
          </p:nvGrpSpPr>
          <p:grpSpPr>
            <a:xfrm>
              <a:off x="1762560" y="502920"/>
              <a:ext cx="248040" cy="248040"/>
              <a:chOff x="1762560" y="502920"/>
              <a:chExt cx="248040" cy="248040"/>
            </a:xfrm>
          </p:grpSpPr>
          <p:sp>
            <p:nvSpPr>
              <p:cNvPr id="302"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03" name="Freeform 10"/>
          <p:cNvSpPr/>
          <p:nvPr/>
        </p:nvSpPr>
        <p:spPr>
          <a:xfrm>
            <a:off x="1028880" y="5713560"/>
            <a:ext cx="14015520" cy="2764080"/>
          </a:xfrm>
          <a:custGeom>
            <a:avLst/>
            <a:gdLst/>
            <a:ahLst/>
            <a:rect l="l" t="t" r="r" b="b"/>
            <a:pathLst>
              <a:path w="14015908" h="2764523">
                <a:moveTo>
                  <a:pt x="0" y="0"/>
                </a:moveTo>
                <a:lnTo>
                  <a:pt x="14015908" y="0"/>
                </a:lnTo>
                <a:lnTo>
                  <a:pt x="14015908" y="2764523"/>
                </a:lnTo>
                <a:lnTo>
                  <a:pt x="0" y="2764523"/>
                </a:lnTo>
                <a:lnTo>
                  <a:pt x="0" y="0"/>
                </a:lnTo>
                <a:close/>
              </a:path>
            </a:pathLst>
          </a:custGeom>
          <a:blipFill rotWithShape="0">
            <a:blip r:embed="rId2"/>
            <a:srcRect/>
            <a:stretch/>
          </a:blipFill>
          <a:ln w="0">
            <a:noFill/>
          </a:ln>
        </p:spPr>
        <p:style>
          <a:lnRef idx="0"/>
          <a:fillRef idx="0"/>
          <a:effectRef idx="0"/>
          <a:fontRef idx="minor"/>
        </p:style>
      </p:sp>
      <p:sp>
        <p:nvSpPr>
          <p:cNvPr id="304"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05" name="TextBox 12"/>
          <p:cNvSpPr/>
          <p:nvPr/>
        </p:nvSpPr>
        <p:spPr>
          <a:xfrm>
            <a:off x="853560" y="2295360"/>
            <a:ext cx="6572160" cy="3500280"/>
          </a:xfrm>
          <a:prstGeom prst="rect">
            <a:avLst/>
          </a:prstGeom>
          <a:noFill/>
          <a:ln w="0">
            <a:noFill/>
          </a:ln>
        </p:spPr>
        <p:style>
          <a:lnRef idx="0"/>
          <a:fillRef idx="0"/>
          <a:effectRef idx="0"/>
          <a:fontRef idx="minor"/>
        </p:style>
        <p:txBody>
          <a:bodyPr lIns="0" rIns="0" tIns="0" bIns="0" anchor="t">
            <a:spAutoFit/>
          </a:bodyPr>
          <a:p>
            <a:pPr lvl="1" marL="863640" indent="-431640">
              <a:lnSpc>
                <a:spcPts val="4241"/>
              </a:lnSpc>
              <a:buClr>
                <a:srgbClr val="000000"/>
              </a:buClr>
              <a:buFont typeface="Arial"/>
              <a:buChar char="•"/>
            </a:pPr>
            <a:r>
              <a:rPr b="0" lang="en-US" sz="4000" spc="-1" strike="noStrike">
                <a:solidFill>
                  <a:srgbClr val="000000"/>
                </a:solidFill>
                <a:latin typeface="Poppins"/>
              </a:rPr>
              <a:t>Importing the libraries:</a:t>
            </a:r>
            <a:endParaRPr b="0" lang="en-IN" sz="4000" spc="-1" strike="noStrike">
              <a:latin typeface="Arial"/>
            </a:endParaRPr>
          </a:p>
          <a:p>
            <a:pPr algn="just">
              <a:lnSpc>
                <a:spcPts val="4241"/>
              </a:lnSpc>
              <a:buNone/>
            </a:pPr>
            <a:endParaRPr b="0" lang="en-IN" sz="1800" spc="-1" strike="noStrike">
              <a:latin typeface="Arial"/>
            </a:endParaRPr>
          </a:p>
          <a:p>
            <a:pPr lvl="1" marL="755640" indent="-378000" algn="just">
              <a:lnSpc>
                <a:spcPts val="3711"/>
              </a:lnSpc>
              <a:buClr>
                <a:srgbClr val="000000"/>
              </a:buClr>
              <a:buFont typeface="Arial"/>
              <a:buChar char="•"/>
            </a:pPr>
            <a:r>
              <a:rPr b="0" lang="en-US" sz="3500" spc="-1" strike="noStrike">
                <a:solidFill>
                  <a:srgbClr val="000000"/>
                </a:solidFill>
                <a:latin typeface="Poppins"/>
              </a:rPr>
              <a:t>OpenCV</a:t>
            </a:r>
            <a:endParaRPr b="0" lang="en-IN" sz="3500" spc="-1" strike="noStrike">
              <a:latin typeface="Arial"/>
            </a:endParaRPr>
          </a:p>
          <a:p>
            <a:pPr lvl="1" marL="755640" indent="-378000" algn="just">
              <a:lnSpc>
                <a:spcPts val="3711"/>
              </a:lnSpc>
              <a:buClr>
                <a:srgbClr val="000000"/>
              </a:buClr>
              <a:buFont typeface="Arial"/>
              <a:buChar char="•"/>
            </a:pPr>
            <a:r>
              <a:rPr b="0" lang="en-US" sz="3500" spc="-1" strike="noStrike">
                <a:solidFill>
                  <a:srgbClr val="000000"/>
                </a:solidFill>
                <a:latin typeface="Poppins"/>
              </a:rPr>
              <a:t>MediaPipe</a:t>
            </a:r>
            <a:endParaRPr b="0" lang="en-IN" sz="3500" spc="-1" strike="noStrike">
              <a:latin typeface="Arial"/>
            </a:endParaRPr>
          </a:p>
          <a:p>
            <a:pPr lvl="1" marL="755640" indent="-378000" algn="just">
              <a:lnSpc>
                <a:spcPts val="3711"/>
              </a:lnSpc>
              <a:buClr>
                <a:srgbClr val="000000"/>
              </a:buClr>
              <a:buFont typeface="Arial"/>
              <a:buChar char="•"/>
            </a:pPr>
            <a:r>
              <a:rPr b="0" lang="en-US" sz="3500" spc="-1" strike="noStrike">
                <a:solidFill>
                  <a:srgbClr val="000000"/>
                </a:solidFill>
                <a:latin typeface="Poppins"/>
              </a:rPr>
              <a:t>Numpy</a:t>
            </a:r>
            <a:endParaRPr b="0" lang="en-IN" sz="3500" spc="-1" strike="noStrike">
              <a:latin typeface="Arial"/>
            </a:endParaRPr>
          </a:p>
          <a:p>
            <a:pPr lvl="1" marL="755640" indent="-378000" algn="just">
              <a:lnSpc>
                <a:spcPts val="3711"/>
              </a:lnSpc>
              <a:buClr>
                <a:srgbClr val="000000"/>
              </a:buClr>
              <a:buFont typeface="Arial"/>
              <a:buChar char="•"/>
            </a:pPr>
            <a:r>
              <a:rPr b="0" lang="en-US" sz="3500" spc="-1" strike="noStrike">
                <a:solidFill>
                  <a:srgbClr val="000000"/>
                </a:solidFill>
                <a:latin typeface="Poppins"/>
              </a:rPr>
              <a:t>LineProfiler</a:t>
            </a:r>
            <a:endParaRPr b="0" lang="en-IN" sz="3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07" name="Group 3"/>
          <p:cNvGrpSpPr/>
          <p:nvPr/>
        </p:nvGrpSpPr>
        <p:grpSpPr>
          <a:xfrm>
            <a:off x="771120" y="502920"/>
            <a:ext cx="1239480" cy="248040"/>
            <a:chOff x="771120" y="502920"/>
            <a:chExt cx="1239480" cy="248040"/>
          </a:xfrm>
        </p:grpSpPr>
        <p:grpSp>
          <p:nvGrpSpPr>
            <p:cNvPr id="308" name="Group 4"/>
            <p:cNvGrpSpPr/>
            <p:nvPr/>
          </p:nvGrpSpPr>
          <p:grpSpPr>
            <a:xfrm>
              <a:off x="771120" y="502920"/>
              <a:ext cx="248040" cy="248040"/>
              <a:chOff x="771120" y="502920"/>
              <a:chExt cx="248040" cy="248040"/>
            </a:xfrm>
          </p:grpSpPr>
          <p:sp>
            <p:nvSpPr>
              <p:cNvPr id="309"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10" name="Group 6"/>
            <p:cNvGrpSpPr/>
            <p:nvPr/>
          </p:nvGrpSpPr>
          <p:grpSpPr>
            <a:xfrm>
              <a:off x="1269720" y="502920"/>
              <a:ext cx="248040" cy="248040"/>
              <a:chOff x="1269720" y="502920"/>
              <a:chExt cx="248040" cy="248040"/>
            </a:xfrm>
          </p:grpSpPr>
          <p:sp>
            <p:nvSpPr>
              <p:cNvPr id="311"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12" name="Group 8"/>
            <p:cNvGrpSpPr/>
            <p:nvPr/>
          </p:nvGrpSpPr>
          <p:grpSpPr>
            <a:xfrm>
              <a:off x="1762560" y="502920"/>
              <a:ext cx="248040" cy="248040"/>
              <a:chOff x="1762560" y="502920"/>
              <a:chExt cx="248040" cy="248040"/>
            </a:xfrm>
          </p:grpSpPr>
          <p:sp>
            <p:nvSpPr>
              <p:cNvPr id="313"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14" name="Freeform 10"/>
          <p:cNvSpPr/>
          <p:nvPr/>
        </p:nvSpPr>
        <p:spPr>
          <a:xfrm>
            <a:off x="1391040" y="5143680"/>
            <a:ext cx="15868080" cy="3582360"/>
          </a:xfrm>
          <a:custGeom>
            <a:avLst/>
            <a:gdLst/>
            <a:ahLst/>
            <a:rect l="l" t="t" r="r" b="b"/>
            <a:pathLst>
              <a:path w="15868299" h="3582559">
                <a:moveTo>
                  <a:pt x="0" y="0"/>
                </a:moveTo>
                <a:lnTo>
                  <a:pt x="15868299" y="0"/>
                </a:lnTo>
                <a:lnTo>
                  <a:pt x="15868299" y="3582559"/>
                </a:lnTo>
                <a:lnTo>
                  <a:pt x="0" y="3582559"/>
                </a:lnTo>
                <a:lnTo>
                  <a:pt x="0" y="0"/>
                </a:lnTo>
                <a:close/>
              </a:path>
            </a:pathLst>
          </a:custGeom>
          <a:blipFill rotWithShape="0">
            <a:blip r:embed="rId2"/>
            <a:srcRect/>
            <a:stretch/>
          </a:blipFill>
          <a:ln w="0">
            <a:noFill/>
          </a:ln>
        </p:spPr>
        <p:style>
          <a:lnRef idx="0"/>
          <a:fillRef idx="0"/>
          <a:effectRef idx="0"/>
          <a:fontRef idx="minor"/>
        </p:style>
      </p:sp>
      <p:sp>
        <p:nvSpPr>
          <p:cNvPr id="315"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16" name="TextBox 12"/>
          <p:cNvSpPr/>
          <p:nvPr/>
        </p:nvSpPr>
        <p:spPr>
          <a:xfrm>
            <a:off x="1028880" y="2452680"/>
            <a:ext cx="11803680" cy="2019960"/>
          </a:xfrm>
          <a:prstGeom prst="rect">
            <a:avLst/>
          </a:prstGeom>
          <a:noFill/>
          <a:ln w="0">
            <a:noFill/>
          </a:ln>
        </p:spPr>
        <p:style>
          <a:lnRef idx="0"/>
          <a:fillRef idx="0"/>
          <a:effectRef idx="0"/>
          <a:fontRef idx="minor"/>
        </p:style>
        <p:txBody>
          <a:bodyPr lIns="0" rIns="0" tIns="0" bIns="0" anchor="t">
            <a:spAutoFit/>
          </a:bodyPr>
          <a:p>
            <a:pPr lvl="1" marL="863640" indent="-431640">
              <a:lnSpc>
                <a:spcPts val="4241"/>
              </a:lnSpc>
              <a:buClr>
                <a:srgbClr val="000000"/>
              </a:buClr>
              <a:buFont typeface="Arial"/>
              <a:buChar char="•"/>
            </a:pPr>
            <a:r>
              <a:rPr b="0" lang="en-US" sz="4000" spc="-1" strike="noStrike">
                <a:solidFill>
                  <a:srgbClr val="000000"/>
                </a:solidFill>
                <a:latin typeface="Poppins"/>
              </a:rPr>
              <a:t>Initializing the pre-built model</a:t>
            </a:r>
            <a:endParaRPr b="0" lang="en-IN" sz="4000" spc="-1" strike="noStrike">
              <a:latin typeface="Arial"/>
            </a:endParaRPr>
          </a:p>
          <a:p>
            <a:pPr algn="ctr">
              <a:lnSpc>
                <a:spcPts val="4241"/>
              </a:lnSpc>
              <a:buNone/>
            </a:pPr>
            <a:endParaRPr b="0" lang="en-IN" sz="18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MediaPipe - key point detection model</a:t>
            </a:r>
            <a:endParaRPr b="0" lang="en-IN" sz="35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Haar Cascade - Face detection model</a:t>
            </a:r>
            <a:endParaRPr b="0" lang="en-IN" sz="35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18" name="Group 3"/>
          <p:cNvGrpSpPr/>
          <p:nvPr/>
        </p:nvGrpSpPr>
        <p:grpSpPr>
          <a:xfrm>
            <a:off x="771120" y="502920"/>
            <a:ext cx="1239480" cy="248040"/>
            <a:chOff x="771120" y="502920"/>
            <a:chExt cx="1239480" cy="248040"/>
          </a:xfrm>
        </p:grpSpPr>
        <p:grpSp>
          <p:nvGrpSpPr>
            <p:cNvPr id="319" name="Group 4"/>
            <p:cNvGrpSpPr/>
            <p:nvPr/>
          </p:nvGrpSpPr>
          <p:grpSpPr>
            <a:xfrm>
              <a:off x="771120" y="502920"/>
              <a:ext cx="248040" cy="248040"/>
              <a:chOff x="771120" y="502920"/>
              <a:chExt cx="248040" cy="248040"/>
            </a:xfrm>
          </p:grpSpPr>
          <p:sp>
            <p:nvSpPr>
              <p:cNvPr id="320"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21" name="Group 6"/>
            <p:cNvGrpSpPr/>
            <p:nvPr/>
          </p:nvGrpSpPr>
          <p:grpSpPr>
            <a:xfrm>
              <a:off x="1269720" y="502920"/>
              <a:ext cx="248040" cy="248040"/>
              <a:chOff x="1269720" y="502920"/>
              <a:chExt cx="248040" cy="248040"/>
            </a:xfrm>
          </p:grpSpPr>
          <p:sp>
            <p:nvSpPr>
              <p:cNvPr id="322"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23" name="Group 8"/>
            <p:cNvGrpSpPr/>
            <p:nvPr/>
          </p:nvGrpSpPr>
          <p:grpSpPr>
            <a:xfrm>
              <a:off x="1762560" y="502920"/>
              <a:ext cx="248040" cy="248040"/>
              <a:chOff x="1762560" y="502920"/>
              <a:chExt cx="248040" cy="248040"/>
            </a:xfrm>
          </p:grpSpPr>
          <p:sp>
            <p:nvSpPr>
              <p:cNvPr id="324"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25" name="Freeform 10"/>
          <p:cNvSpPr/>
          <p:nvPr/>
        </p:nvSpPr>
        <p:spPr>
          <a:xfrm>
            <a:off x="1391040" y="5143680"/>
            <a:ext cx="12742200" cy="3318120"/>
          </a:xfrm>
          <a:custGeom>
            <a:avLst/>
            <a:gdLst/>
            <a:ahLst/>
            <a:rect l="l" t="t" r="r" b="b"/>
            <a:pathLst>
              <a:path w="12742600" h="3318576">
                <a:moveTo>
                  <a:pt x="0" y="0"/>
                </a:moveTo>
                <a:lnTo>
                  <a:pt x="12742599" y="0"/>
                </a:lnTo>
                <a:lnTo>
                  <a:pt x="12742599" y="3318576"/>
                </a:lnTo>
                <a:lnTo>
                  <a:pt x="0" y="3318576"/>
                </a:lnTo>
                <a:lnTo>
                  <a:pt x="0" y="0"/>
                </a:lnTo>
                <a:close/>
              </a:path>
            </a:pathLst>
          </a:custGeom>
          <a:blipFill rotWithShape="0">
            <a:blip r:embed="rId2"/>
            <a:srcRect/>
            <a:stretch/>
          </a:blipFill>
          <a:ln w="0">
            <a:noFill/>
          </a:ln>
        </p:spPr>
        <p:style>
          <a:lnRef idx="0"/>
          <a:fillRef idx="0"/>
          <a:effectRef idx="0"/>
          <a:fontRef idx="minor"/>
        </p:style>
      </p:sp>
      <p:sp>
        <p:nvSpPr>
          <p:cNvPr id="326"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27" name="TextBox 12"/>
          <p:cNvSpPr/>
          <p:nvPr/>
        </p:nvSpPr>
        <p:spPr>
          <a:xfrm>
            <a:off x="1028880" y="2452680"/>
            <a:ext cx="11803680" cy="201996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Quality control checks</a:t>
            </a:r>
            <a:endParaRPr b="0" lang="en-IN" sz="4000" spc="-1" strike="noStrike">
              <a:latin typeface="Arial"/>
            </a:endParaRPr>
          </a:p>
          <a:p>
            <a:pPr algn="ctr">
              <a:lnSpc>
                <a:spcPts val="4241"/>
              </a:lnSpc>
              <a:buNone/>
            </a:pPr>
            <a:endParaRPr b="0" lang="en-IN" sz="18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Presence of a person - face + body</a:t>
            </a:r>
            <a:endParaRPr b="0" lang="en-IN" sz="35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Proper lighting conditions</a:t>
            </a:r>
            <a:endParaRPr b="0" lang="en-IN" sz="35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29" name="Group 3"/>
          <p:cNvGrpSpPr/>
          <p:nvPr/>
        </p:nvGrpSpPr>
        <p:grpSpPr>
          <a:xfrm>
            <a:off x="771120" y="502920"/>
            <a:ext cx="1239480" cy="248040"/>
            <a:chOff x="771120" y="502920"/>
            <a:chExt cx="1239480" cy="248040"/>
          </a:xfrm>
        </p:grpSpPr>
        <p:grpSp>
          <p:nvGrpSpPr>
            <p:cNvPr id="330" name="Group 4"/>
            <p:cNvGrpSpPr/>
            <p:nvPr/>
          </p:nvGrpSpPr>
          <p:grpSpPr>
            <a:xfrm>
              <a:off x="771120" y="502920"/>
              <a:ext cx="248040" cy="248040"/>
              <a:chOff x="771120" y="502920"/>
              <a:chExt cx="248040" cy="248040"/>
            </a:xfrm>
          </p:grpSpPr>
          <p:sp>
            <p:nvSpPr>
              <p:cNvPr id="331"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32" name="Group 6"/>
            <p:cNvGrpSpPr/>
            <p:nvPr/>
          </p:nvGrpSpPr>
          <p:grpSpPr>
            <a:xfrm>
              <a:off x="1269720" y="502920"/>
              <a:ext cx="248040" cy="248040"/>
              <a:chOff x="1269720" y="502920"/>
              <a:chExt cx="248040" cy="248040"/>
            </a:xfrm>
          </p:grpSpPr>
          <p:sp>
            <p:nvSpPr>
              <p:cNvPr id="333"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34" name="Group 8"/>
            <p:cNvGrpSpPr/>
            <p:nvPr/>
          </p:nvGrpSpPr>
          <p:grpSpPr>
            <a:xfrm>
              <a:off x="1762560" y="502920"/>
              <a:ext cx="248040" cy="248040"/>
              <a:chOff x="1762560" y="502920"/>
              <a:chExt cx="248040" cy="248040"/>
            </a:xfrm>
          </p:grpSpPr>
          <p:sp>
            <p:nvSpPr>
              <p:cNvPr id="335"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36" name="Freeform 10"/>
          <p:cNvSpPr/>
          <p:nvPr/>
        </p:nvSpPr>
        <p:spPr>
          <a:xfrm>
            <a:off x="1226880" y="5167440"/>
            <a:ext cx="12039840" cy="2061000"/>
          </a:xfrm>
          <a:custGeom>
            <a:avLst/>
            <a:gdLst/>
            <a:ahLst/>
            <a:rect l="l" t="t" r="r" b="b"/>
            <a:pathLst>
              <a:path w="12040109" h="2061430">
                <a:moveTo>
                  <a:pt x="0" y="0"/>
                </a:moveTo>
                <a:lnTo>
                  <a:pt x="12040109" y="0"/>
                </a:lnTo>
                <a:lnTo>
                  <a:pt x="12040109" y="2061430"/>
                </a:lnTo>
                <a:lnTo>
                  <a:pt x="0" y="2061430"/>
                </a:lnTo>
                <a:lnTo>
                  <a:pt x="0" y="0"/>
                </a:lnTo>
                <a:close/>
              </a:path>
            </a:pathLst>
          </a:custGeom>
          <a:blipFill rotWithShape="0">
            <a:blip r:embed="rId2"/>
            <a:srcRect/>
            <a:stretch/>
          </a:blipFill>
          <a:ln w="0">
            <a:noFill/>
          </a:ln>
        </p:spPr>
        <p:style>
          <a:lnRef idx="0"/>
          <a:fillRef idx="0"/>
          <a:effectRef idx="0"/>
          <a:fontRef idx="minor"/>
        </p:style>
      </p:sp>
      <p:sp>
        <p:nvSpPr>
          <p:cNvPr id="337" name="Freeform 11"/>
          <p:cNvSpPr/>
          <p:nvPr/>
        </p:nvSpPr>
        <p:spPr>
          <a:xfrm>
            <a:off x="5036040" y="7886160"/>
            <a:ext cx="12223080" cy="1405440"/>
          </a:xfrm>
          <a:custGeom>
            <a:avLst/>
            <a:gdLst/>
            <a:ahLst/>
            <a:rect l="l" t="t" r="r" b="b"/>
            <a:pathLst>
              <a:path w="12223308" h="1405841">
                <a:moveTo>
                  <a:pt x="0" y="0"/>
                </a:moveTo>
                <a:lnTo>
                  <a:pt x="12223308" y="0"/>
                </a:lnTo>
                <a:lnTo>
                  <a:pt x="12223308" y="1405841"/>
                </a:lnTo>
                <a:lnTo>
                  <a:pt x="0" y="1405841"/>
                </a:lnTo>
                <a:lnTo>
                  <a:pt x="0" y="0"/>
                </a:lnTo>
                <a:close/>
              </a:path>
            </a:pathLst>
          </a:custGeom>
          <a:blipFill rotWithShape="0">
            <a:blip r:embed="rId3"/>
            <a:srcRect/>
            <a:stretch/>
          </a:blipFill>
          <a:ln w="0">
            <a:noFill/>
          </a:ln>
        </p:spPr>
        <p:style>
          <a:lnRef idx="0"/>
          <a:fillRef idx="0"/>
          <a:effectRef idx="0"/>
          <a:fontRef idx="minor"/>
        </p:style>
      </p:sp>
      <p:sp>
        <p:nvSpPr>
          <p:cNvPr id="338" name="TextBox 12"/>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39" name="TextBox 13"/>
          <p:cNvSpPr/>
          <p:nvPr/>
        </p:nvSpPr>
        <p:spPr>
          <a:xfrm>
            <a:off x="1028880" y="2452680"/>
            <a:ext cx="11803680" cy="201996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Quality control checks</a:t>
            </a:r>
            <a:endParaRPr b="0" lang="en-IN" sz="4000" spc="-1" strike="noStrike">
              <a:latin typeface="Arial"/>
            </a:endParaRPr>
          </a:p>
          <a:p>
            <a:pPr algn="ctr">
              <a:lnSpc>
                <a:spcPts val="4241"/>
              </a:lnSpc>
              <a:buNone/>
            </a:pPr>
            <a:endParaRPr b="0" lang="en-IN" sz="18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Presence of a person - face + body</a:t>
            </a:r>
            <a:endParaRPr b="0" lang="en-IN" sz="3500" spc="-1" strike="noStrike">
              <a:latin typeface="Arial"/>
            </a:endParaRPr>
          </a:p>
          <a:p>
            <a:pPr lvl="1" marL="755640" indent="-378000">
              <a:lnSpc>
                <a:spcPts val="3711"/>
              </a:lnSpc>
              <a:buClr>
                <a:srgbClr val="000000"/>
              </a:buClr>
              <a:buFont typeface="Arial"/>
              <a:buChar char="•"/>
            </a:pPr>
            <a:r>
              <a:rPr b="0" lang="en-US" sz="3500" spc="-1" strike="noStrike">
                <a:solidFill>
                  <a:srgbClr val="000000"/>
                </a:solidFill>
                <a:latin typeface="Poppins"/>
              </a:rPr>
              <a:t>Proper lighting conditions</a:t>
            </a:r>
            <a:endParaRPr b="0" lang="en-IN" sz="35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41" name="Group 3"/>
          <p:cNvGrpSpPr/>
          <p:nvPr/>
        </p:nvGrpSpPr>
        <p:grpSpPr>
          <a:xfrm>
            <a:off x="771120" y="502920"/>
            <a:ext cx="1239480" cy="248040"/>
            <a:chOff x="771120" y="502920"/>
            <a:chExt cx="1239480" cy="248040"/>
          </a:xfrm>
        </p:grpSpPr>
        <p:grpSp>
          <p:nvGrpSpPr>
            <p:cNvPr id="342" name="Group 4"/>
            <p:cNvGrpSpPr/>
            <p:nvPr/>
          </p:nvGrpSpPr>
          <p:grpSpPr>
            <a:xfrm>
              <a:off x="771120" y="502920"/>
              <a:ext cx="248040" cy="248040"/>
              <a:chOff x="771120" y="502920"/>
              <a:chExt cx="248040" cy="248040"/>
            </a:xfrm>
          </p:grpSpPr>
          <p:sp>
            <p:nvSpPr>
              <p:cNvPr id="343"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44" name="Group 6"/>
            <p:cNvGrpSpPr/>
            <p:nvPr/>
          </p:nvGrpSpPr>
          <p:grpSpPr>
            <a:xfrm>
              <a:off x="1269720" y="502920"/>
              <a:ext cx="248040" cy="248040"/>
              <a:chOff x="1269720" y="502920"/>
              <a:chExt cx="248040" cy="248040"/>
            </a:xfrm>
          </p:grpSpPr>
          <p:sp>
            <p:nvSpPr>
              <p:cNvPr id="345"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46" name="Group 8"/>
            <p:cNvGrpSpPr/>
            <p:nvPr/>
          </p:nvGrpSpPr>
          <p:grpSpPr>
            <a:xfrm>
              <a:off x="1762560" y="502920"/>
              <a:ext cx="248040" cy="248040"/>
              <a:chOff x="1762560" y="502920"/>
              <a:chExt cx="248040" cy="248040"/>
            </a:xfrm>
          </p:grpSpPr>
          <p:sp>
            <p:nvSpPr>
              <p:cNvPr id="347"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48" name="Freeform 10"/>
          <p:cNvSpPr/>
          <p:nvPr/>
        </p:nvSpPr>
        <p:spPr>
          <a:xfrm>
            <a:off x="1025640" y="2443320"/>
            <a:ext cx="11986560" cy="6738120"/>
          </a:xfrm>
          <a:custGeom>
            <a:avLst/>
            <a:gdLst/>
            <a:ahLst/>
            <a:rect l="l" t="t" r="r" b="b"/>
            <a:pathLst>
              <a:path w="11987013" h="6738462">
                <a:moveTo>
                  <a:pt x="0" y="0"/>
                </a:moveTo>
                <a:lnTo>
                  <a:pt x="11987013" y="0"/>
                </a:lnTo>
                <a:lnTo>
                  <a:pt x="11987013" y="6738462"/>
                </a:lnTo>
                <a:lnTo>
                  <a:pt x="0" y="6738462"/>
                </a:lnTo>
                <a:lnTo>
                  <a:pt x="0" y="0"/>
                </a:lnTo>
                <a:close/>
              </a:path>
            </a:pathLst>
          </a:custGeom>
          <a:blipFill rotWithShape="0">
            <a:blip r:embed="rId2"/>
            <a:srcRect/>
            <a:stretch/>
          </a:blipFill>
          <a:ln w="0">
            <a:noFill/>
          </a:ln>
        </p:spPr>
        <p:style>
          <a:lnRef idx="0"/>
          <a:fillRef idx="0"/>
          <a:effectRef idx="0"/>
          <a:fontRef idx="minor"/>
        </p:style>
      </p:sp>
      <p:sp>
        <p:nvSpPr>
          <p:cNvPr id="349"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Freeform 2"/>
          <p:cNvSpPr/>
          <p:nvPr/>
        </p:nvSpPr>
        <p:spPr>
          <a:xfrm>
            <a:off x="15281640" y="9563040"/>
            <a:ext cx="3301560" cy="1020240"/>
          </a:xfrm>
          <a:custGeom>
            <a:avLst/>
            <a:gdLst/>
            <a:ahLst/>
            <a:rect l="l" t="t" r="r" b="b"/>
            <a:pathLst>
              <a:path w="3302023" h="1020625">
                <a:moveTo>
                  <a:pt x="0" y="0"/>
                </a:moveTo>
                <a:lnTo>
                  <a:pt x="3302023" y="0"/>
                </a:lnTo>
                <a:lnTo>
                  <a:pt x="3302023" y="1020625"/>
                </a:lnTo>
                <a:lnTo>
                  <a:pt x="0" y="1020625"/>
                </a:lnTo>
                <a:lnTo>
                  <a:pt x="0" y="0"/>
                </a:lnTo>
                <a:close/>
              </a:path>
            </a:pathLst>
          </a:custGeom>
          <a:blipFill rotWithShape="0">
            <a:blip r:embed="rId1"/>
            <a:srcRect/>
            <a:stretch/>
          </a:blipFill>
          <a:ln w="0">
            <a:noFill/>
          </a:ln>
        </p:spPr>
        <p:style>
          <a:lnRef idx="0"/>
          <a:fillRef idx="0"/>
          <a:effectRef idx="0"/>
          <a:fontRef idx="minor"/>
        </p:style>
      </p:sp>
      <p:grpSp>
        <p:nvGrpSpPr>
          <p:cNvPr id="58" name="Group 3"/>
          <p:cNvGrpSpPr/>
          <p:nvPr/>
        </p:nvGrpSpPr>
        <p:grpSpPr>
          <a:xfrm>
            <a:off x="1216440" y="780120"/>
            <a:ext cx="1239480" cy="248040"/>
            <a:chOff x="1216440" y="780120"/>
            <a:chExt cx="1239480" cy="248040"/>
          </a:xfrm>
        </p:grpSpPr>
        <p:grpSp>
          <p:nvGrpSpPr>
            <p:cNvPr id="59" name="Group 4"/>
            <p:cNvGrpSpPr/>
            <p:nvPr/>
          </p:nvGrpSpPr>
          <p:grpSpPr>
            <a:xfrm>
              <a:off x="1216440" y="780120"/>
              <a:ext cx="248040" cy="248040"/>
              <a:chOff x="1216440" y="780120"/>
              <a:chExt cx="248040" cy="248040"/>
            </a:xfrm>
          </p:grpSpPr>
          <p:sp>
            <p:nvSpPr>
              <p:cNvPr id="60" name="Freeform 5"/>
              <p:cNvSpPr/>
              <p:nvPr/>
            </p:nvSpPr>
            <p:spPr>
              <a:xfrm>
                <a:off x="12164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1" name="Group 6"/>
            <p:cNvGrpSpPr/>
            <p:nvPr/>
          </p:nvGrpSpPr>
          <p:grpSpPr>
            <a:xfrm>
              <a:off x="1715040" y="780120"/>
              <a:ext cx="248040" cy="248040"/>
              <a:chOff x="1715040" y="780120"/>
              <a:chExt cx="248040" cy="248040"/>
            </a:xfrm>
          </p:grpSpPr>
          <p:sp>
            <p:nvSpPr>
              <p:cNvPr id="62" name="Freeform 7"/>
              <p:cNvSpPr/>
              <p:nvPr/>
            </p:nvSpPr>
            <p:spPr>
              <a:xfrm>
                <a:off x="17150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3" name="Group 8"/>
            <p:cNvGrpSpPr/>
            <p:nvPr/>
          </p:nvGrpSpPr>
          <p:grpSpPr>
            <a:xfrm>
              <a:off x="2207880" y="780120"/>
              <a:ext cx="248040" cy="248040"/>
              <a:chOff x="2207880" y="780120"/>
              <a:chExt cx="248040" cy="248040"/>
            </a:xfrm>
          </p:grpSpPr>
          <p:sp>
            <p:nvSpPr>
              <p:cNvPr id="64" name="Freeform 9"/>
              <p:cNvSpPr/>
              <p:nvPr/>
            </p:nvSpPr>
            <p:spPr>
              <a:xfrm>
                <a:off x="220788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5" name="Freeform 10"/>
          <p:cNvSpPr/>
          <p:nvPr/>
        </p:nvSpPr>
        <p:spPr>
          <a:xfrm>
            <a:off x="5229360" y="9556200"/>
            <a:ext cx="2183760" cy="730440"/>
          </a:xfrm>
          <a:custGeom>
            <a:avLst/>
            <a:gdLst/>
            <a:ahLst/>
            <a:rect l="l" t="t" r="r" b="b"/>
            <a:pathLst>
              <a:path w="2184126" h="730689">
                <a:moveTo>
                  <a:pt x="0" y="0"/>
                </a:moveTo>
                <a:lnTo>
                  <a:pt x="2184126" y="0"/>
                </a:lnTo>
                <a:lnTo>
                  <a:pt x="2184126" y="730689"/>
                </a:lnTo>
                <a:lnTo>
                  <a:pt x="0" y="730689"/>
                </a:lnTo>
                <a:lnTo>
                  <a:pt x="0" y="0"/>
                </a:lnTo>
                <a:close/>
              </a:path>
            </a:pathLst>
          </a:custGeom>
          <a:blipFill rotWithShape="0">
            <a:blip r:embed="rId2"/>
            <a:srcRect/>
            <a:stretch/>
          </a:blipFill>
          <a:ln w="0">
            <a:noFill/>
          </a:ln>
        </p:spPr>
        <p:style>
          <a:lnRef idx="0"/>
          <a:fillRef idx="0"/>
          <a:effectRef idx="0"/>
          <a:fontRef idx="minor"/>
        </p:style>
      </p:sp>
      <p:sp>
        <p:nvSpPr>
          <p:cNvPr id="66" name="Freeform 11"/>
          <p:cNvSpPr/>
          <p:nvPr/>
        </p:nvSpPr>
        <p:spPr>
          <a:xfrm rot="5400000">
            <a:off x="17685360" y="8953560"/>
            <a:ext cx="595800" cy="609120"/>
          </a:xfrm>
          <a:custGeom>
            <a:avLst/>
            <a:gdLst/>
            <a:ahLst/>
            <a:rect l="l" t="t" r="r" b="b"/>
            <a:pathLst>
              <a:path w="596008" h="609302">
                <a:moveTo>
                  <a:pt x="0" y="0"/>
                </a:moveTo>
                <a:lnTo>
                  <a:pt x="596008" y="0"/>
                </a:lnTo>
                <a:lnTo>
                  <a:pt x="596008" y="609302"/>
                </a:lnTo>
                <a:lnTo>
                  <a:pt x="0" y="609302"/>
                </a:lnTo>
                <a:lnTo>
                  <a:pt x="0" y="0"/>
                </a:lnTo>
                <a:close/>
              </a:path>
            </a:pathLst>
          </a:custGeom>
          <a:blipFill rotWithShape="0">
            <a:blip r:embed="rId3"/>
            <a:srcRect/>
            <a:stretch/>
          </a:blipFill>
          <a:ln w="0">
            <a:noFill/>
          </a:ln>
        </p:spPr>
        <p:style>
          <a:lnRef idx="0"/>
          <a:fillRef idx="0"/>
          <a:effectRef idx="0"/>
          <a:fontRef idx="minor"/>
        </p:style>
      </p:sp>
      <p:sp>
        <p:nvSpPr>
          <p:cNvPr id="67" name="TextBox 12"/>
          <p:cNvSpPr/>
          <p:nvPr/>
        </p:nvSpPr>
        <p:spPr>
          <a:xfrm>
            <a:off x="1112040" y="148212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INTRODUCTION</a:t>
            </a:r>
            <a:endParaRPr b="0" lang="en-IN" sz="4800" spc="-1" strike="noStrike">
              <a:latin typeface="Arial"/>
            </a:endParaRPr>
          </a:p>
        </p:txBody>
      </p:sp>
      <p:sp>
        <p:nvSpPr>
          <p:cNvPr id="68" name="TextBox 13"/>
          <p:cNvSpPr/>
          <p:nvPr/>
        </p:nvSpPr>
        <p:spPr>
          <a:xfrm>
            <a:off x="723960" y="2618280"/>
            <a:ext cx="17259120" cy="6551640"/>
          </a:xfrm>
          <a:prstGeom prst="rect">
            <a:avLst/>
          </a:prstGeom>
          <a:noFill/>
          <a:ln w="0">
            <a:noFill/>
          </a:ln>
        </p:spPr>
        <p:style>
          <a:lnRef idx="0"/>
          <a:fillRef idx="0"/>
          <a:effectRef idx="0"/>
          <a:fontRef idx="minor"/>
        </p:style>
        <p:txBody>
          <a:bodyPr lIns="0" rIns="0" tIns="0" bIns="0" anchor="t">
            <a:spAutoFit/>
          </a:bodyPr>
          <a:p>
            <a:pPr lvl="1" marL="842040" indent="-420840">
              <a:lnSpc>
                <a:spcPts val="5264"/>
              </a:lnSpc>
              <a:buClr>
                <a:srgbClr val="000000"/>
              </a:buClr>
              <a:buFont typeface="Arial"/>
              <a:buChar char="•"/>
            </a:pPr>
            <a:r>
              <a:rPr b="0" lang="en-US" sz="3900" spc="-1" strike="noStrike">
                <a:solidFill>
                  <a:srgbClr val="000000"/>
                </a:solidFill>
                <a:latin typeface="Source Sans Pro"/>
              </a:rPr>
              <a:t>The proposed work aims to leverage the concepts of human activity recognition and pose estimation techniques to build an application that performs the role of an exercise tracker</a:t>
            </a:r>
            <a:endParaRPr b="0" lang="en-IN" sz="3900" spc="-1" strike="noStrike">
              <a:latin typeface="Arial"/>
            </a:endParaRPr>
          </a:p>
          <a:p>
            <a:pPr lvl="1" marL="842040" indent="-420840">
              <a:lnSpc>
                <a:spcPts val="5304"/>
              </a:lnSpc>
              <a:buClr>
                <a:srgbClr val="000000"/>
              </a:buClr>
              <a:buFont typeface="Arial"/>
              <a:buChar char="•"/>
            </a:pPr>
            <a:r>
              <a:rPr b="0" lang="en-US" sz="3900" spc="-1" strike="noStrike">
                <a:solidFill>
                  <a:srgbClr val="000000"/>
                </a:solidFill>
                <a:latin typeface="Source Sans Pro"/>
              </a:rPr>
              <a:t>The primary role of the system includes to perform a classification task on the video input of the user, to sketch a joint based co-ordination diagram of the user at that point of time, use the same to compare and count repetitions of the exercise being performed, calories burnt, daily activities et cetera</a:t>
            </a:r>
            <a:endParaRPr b="0" lang="en-IN" sz="3900" spc="-1" strike="noStrike">
              <a:latin typeface="Arial"/>
            </a:endParaRPr>
          </a:p>
          <a:p>
            <a:pPr lvl="1" marL="842040" indent="-420840">
              <a:lnSpc>
                <a:spcPts val="4640"/>
              </a:lnSpc>
              <a:buClr>
                <a:srgbClr val="000000"/>
              </a:buClr>
              <a:buFont typeface="Arial"/>
              <a:buChar char="•"/>
            </a:pPr>
            <a:r>
              <a:rPr b="0" lang="en-US" sz="3900" spc="-1" strike="noStrike">
                <a:solidFill>
                  <a:srgbClr val="000000"/>
                </a:solidFill>
                <a:latin typeface="Source Sans Pro"/>
              </a:rPr>
              <a:t>A deep learning model is used to train the system and a rule based approach is employed to count the repetitions.</a:t>
            </a:r>
            <a:endParaRPr b="0" lang="en-IN" sz="39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51" name="Group 3"/>
          <p:cNvGrpSpPr/>
          <p:nvPr/>
        </p:nvGrpSpPr>
        <p:grpSpPr>
          <a:xfrm>
            <a:off x="771120" y="502920"/>
            <a:ext cx="1239480" cy="248040"/>
            <a:chOff x="771120" y="502920"/>
            <a:chExt cx="1239480" cy="248040"/>
          </a:xfrm>
        </p:grpSpPr>
        <p:grpSp>
          <p:nvGrpSpPr>
            <p:cNvPr id="352" name="Group 4"/>
            <p:cNvGrpSpPr/>
            <p:nvPr/>
          </p:nvGrpSpPr>
          <p:grpSpPr>
            <a:xfrm>
              <a:off x="771120" y="502920"/>
              <a:ext cx="248040" cy="248040"/>
              <a:chOff x="771120" y="502920"/>
              <a:chExt cx="248040" cy="248040"/>
            </a:xfrm>
          </p:grpSpPr>
          <p:sp>
            <p:nvSpPr>
              <p:cNvPr id="353"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54" name="Group 6"/>
            <p:cNvGrpSpPr/>
            <p:nvPr/>
          </p:nvGrpSpPr>
          <p:grpSpPr>
            <a:xfrm>
              <a:off x="1269720" y="502920"/>
              <a:ext cx="248040" cy="248040"/>
              <a:chOff x="1269720" y="502920"/>
              <a:chExt cx="248040" cy="248040"/>
            </a:xfrm>
          </p:grpSpPr>
          <p:sp>
            <p:nvSpPr>
              <p:cNvPr id="355"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56" name="Group 8"/>
            <p:cNvGrpSpPr/>
            <p:nvPr/>
          </p:nvGrpSpPr>
          <p:grpSpPr>
            <a:xfrm>
              <a:off x="1762560" y="502920"/>
              <a:ext cx="248040" cy="248040"/>
              <a:chOff x="1762560" y="502920"/>
              <a:chExt cx="248040" cy="248040"/>
            </a:xfrm>
          </p:grpSpPr>
          <p:sp>
            <p:nvSpPr>
              <p:cNvPr id="357"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58" name="Freeform 10"/>
          <p:cNvSpPr/>
          <p:nvPr/>
        </p:nvSpPr>
        <p:spPr>
          <a:xfrm>
            <a:off x="1625400" y="3362040"/>
            <a:ext cx="12204360" cy="6560640"/>
          </a:xfrm>
          <a:custGeom>
            <a:avLst/>
            <a:gdLst/>
            <a:ahLst/>
            <a:rect l="l" t="t" r="r" b="b"/>
            <a:pathLst>
              <a:path w="12204619" h="6560927">
                <a:moveTo>
                  <a:pt x="0" y="0"/>
                </a:moveTo>
                <a:lnTo>
                  <a:pt x="12204619" y="0"/>
                </a:lnTo>
                <a:lnTo>
                  <a:pt x="12204619" y="6560927"/>
                </a:lnTo>
                <a:lnTo>
                  <a:pt x="0" y="6560927"/>
                </a:lnTo>
                <a:lnTo>
                  <a:pt x="0" y="0"/>
                </a:lnTo>
                <a:close/>
              </a:path>
            </a:pathLst>
          </a:custGeom>
          <a:blipFill rotWithShape="0">
            <a:blip r:embed="rId2"/>
            <a:srcRect/>
            <a:stretch/>
          </a:blipFill>
          <a:ln w="0">
            <a:noFill/>
          </a:ln>
        </p:spPr>
        <p:style>
          <a:lnRef idx="0"/>
          <a:fillRef idx="0"/>
          <a:effectRef idx="0"/>
          <a:fontRef idx="minor"/>
        </p:style>
      </p:sp>
      <p:sp>
        <p:nvSpPr>
          <p:cNvPr id="359"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60"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Driver code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62" name="Group 3"/>
          <p:cNvGrpSpPr/>
          <p:nvPr/>
        </p:nvGrpSpPr>
        <p:grpSpPr>
          <a:xfrm>
            <a:off x="771120" y="502920"/>
            <a:ext cx="1239480" cy="248040"/>
            <a:chOff x="771120" y="502920"/>
            <a:chExt cx="1239480" cy="248040"/>
          </a:xfrm>
        </p:grpSpPr>
        <p:grpSp>
          <p:nvGrpSpPr>
            <p:cNvPr id="363" name="Group 4"/>
            <p:cNvGrpSpPr/>
            <p:nvPr/>
          </p:nvGrpSpPr>
          <p:grpSpPr>
            <a:xfrm>
              <a:off x="771120" y="502920"/>
              <a:ext cx="248040" cy="248040"/>
              <a:chOff x="771120" y="502920"/>
              <a:chExt cx="248040" cy="248040"/>
            </a:xfrm>
          </p:grpSpPr>
          <p:sp>
            <p:nvSpPr>
              <p:cNvPr id="364"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65" name="Group 6"/>
            <p:cNvGrpSpPr/>
            <p:nvPr/>
          </p:nvGrpSpPr>
          <p:grpSpPr>
            <a:xfrm>
              <a:off x="1269720" y="502920"/>
              <a:ext cx="248040" cy="248040"/>
              <a:chOff x="1269720" y="502920"/>
              <a:chExt cx="248040" cy="248040"/>
            </a:xfrm>
          </p:grpSpPr>
          <p:sp>
            <p:nvSpPr>
              <p:cNvPr id="366"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67" name="Group 8"/>
            <p:cNvGrpSpPr/>
            <p:nvPr/>
          </p:nvGrpSpPr>
          <p:grpSpPr>
            <a:xfrm>
              <a:off x="1762560" y="502920"/>
              <a:ext cx="248040" cy="248040"/>
              <a:chOff x="1762560" y="502920"/>
              <a:chExt cx="248040" cy="248040"/>
            </a:xfrm>
          </p:grpSpPr>
          <p:sp>
            <p:nvSpPr>
              <p:cNvPr id="368"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69" name="Freeform 10"/>
          <p:cNvSpPr/>
          <p:nvPr/>
        </p:nvSpPr>
        <p:spPr>
          <a:xfrm>
            <a:off x="1550880" y="3362040"/>
            <a:ext cx="11994480" cy="5761800"/>
          </a:xfrm>
          <a:custGeom>
            <a:avLst/>
            <a:gdLst/>
            <a:ahLst/>
            <a:rect l="l" t="t" r="r" b="b"/>
            <a:pathLst>
              <a:path w="11994836" h="5762113">
                <a:moveTo>
                  <a:pt x="0" y="0"/>
                </a:moveTo>
                <a:lnTo>
                  <a:pt x="11994836" y="0"/>
                </a:lnTo>
                <a:lnTo>
                  <a:pt x="11994836" y="5762113"/>
                </a:lnTo>
                <a:lnTo>
                  <a:pt x="0" y="5762113"/>
                </a:lnTo>
                <a:lnTo>
                  <a:pt x="0" y="0"/>
                </a:lnTo>
                <a:close/>
              </a:path>
            </a:pathLst>
          </a:custGeom>
          <a:blipFill rotWithShape="0">
            <a:blip r:embed="rId2"/>
            <a:srcRect/>
            <a:stretch/>
          </a:blipFill>
          <a:ln w="0">
            <a:noFill/>
          </a:ln>
        </p:spPr>
        <p:style>
          <a:lnRef idx="0"/>
          <a:fillRef idx="0"/>
          <a:effectRef idx="0"/>
          <a:fontRef idx="minor"/>
        </p:style>
      </p:sp>
      <p:sp>
        <p:nvSpPr>
          <p:cNvPr id="370"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71"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Driver code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73" name="Group 3"/>
          <p:cNvGrpSpPr/>
          <p:nvPr/>
        </p:nvGrpSpPr>
        <p:grpSpPr>
          <a:xfrm>
            <a:off x="771120" y="502920"/>
            <a:ext cx="1239480" cy="248040"/>
            <a:chOff x="771120" y="502920"/>
            <a:chExt cx="1239480" cy="248040"/>
          </a:xfrm>
        </p:grpSpPr>
        <p:grpSp>
          <p:nvGrpSpPr>
            <p:cNvPr id="374" name="Group 4"/>
            <p:cNvGrpSpPr/>
            <p:nvPr/>
          </p:nvGrpSpPr>
          <p:grpSpPr>
            <a:xfrm>
              <a:off x="771120" y="502920"/>
              <a:ext cx="248040" cy="248040"/>
              <a:chOff x="771120" y="502920"/>
              <a:chExt cx="248040" cy="248040"/>
            </a:xfrm>
          </p:grpSpPr>
          <p:sp>
            <p:nvSpPr>
              <p:cNvPr id="375"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76" name="Group 6"/>
            <p:cNvGrpSpPr/>
            <p:nvPr/>
          </p:nvGrpSpPr>
          <p:grpSpPr>
            <a:xfrm>
              <a:off x="1269720" y="502920"/>
              <a:ext cx="248040" cy="248040"/>
              <a:chOff x="1269720" y="502920"/>
              <a:chExt cx="248040" cy="248040"/>
            </a:xfrm>
          </p:grpSpPr>
          <p:sp>
            <p:nvSpPr>
              <p:cNvPr id="377"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78" name="Group 8"/>
            <p:cNvGrpSpPr/>
            <p:nvPr/>
          </p:nvGrpSpPr>
          <p:grpSpPr>
            <a:xfrm>
              <a:off x="1762560" y="502920"/>
              <a:ext cx="248040" cy="248040"/>
              <a:chOff x="1762560" y="502920"/>
              <a:chExt cx="248040" cy="248040"/>
            </a:xfrm>
          </p:grpSpPr>
          <p:sp>
            <p:nvSpPr>
              <p:cNvPr id="379"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80" name="Freeform 10"/>
          <p:cNvSpPr/>
          <p:nvPr/>
        </p:nvSpPr>
        <p:spPr>
          <a:xfrm>
            <a:off x="1858320" y="3362040"/>
            <a:ext cx="11408040" cy="6210000"/>
          </a:xfrm>
          <a:custGeom>
            <a:avLst/>
            <a:gdLst/>
            <a:ahLst/>
            <a:rect l="l" t="t" r="r" b="b"/>
            <a:pathLst>
              <a:path w="11408533" h="6210520">
                <a:moveTo>
                  <a:pt x="0" y="0"/>
                </a:moveTo>
                <a:lnTo>
                  <a:pt x="11408532" y="0"/>
                </a:lnTo>
                <a:lnTo>
                  <a:pt x="11408532" y="6210520"/>
                </a:lnTo>
                <a:lnTo>
                  <a:pt x="0" y="6210520"/>
                </a:lnTo>
                <a:lnTo>
                  <a:pt x="0" y="0"/>
                </a:lnTo>
                <a:close/>
              </a:path>
            </a:pathLst>
          </a:custGeom>
          <a:blipFill rotWithShape="0">
            <a:blip r:embed="rId2"/>
            <a:srcRect/>
            <a:stretch/>
          </a:blipFill>
          <a:ln w="0">
            <a:noFill/>
          </a:ln>
        </p:spPr>
        <p:style>
          <a:lnRef idx="0"/>
          <a:fillRef idx="0"/>
          <a:effectRef idx="0"/>
          <a:fontRef idx="minor"/>
        </p:style>
      </p:sp>
      <p:sp>
        <p:nvSpPr>
          <p:cNvPr id="381"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82"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MoveNet Lightning model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84" name="Group 3"/>
          <p:cNvGrpSpPr/>
          <p:nvPr/>
        </p:nvGrpSpPr>
        <p:grpSpPr>
          <a:xfrm>
            <a:off x="771120" y="502920"/>
            <a:ext cx="1239480" cy="248040"/>
            <a:chOff x="771120" y="502920"/>
            <a:chExt cx="1239480" cy="248040"/>
          </a:xfrm>
        </p:grpSpPr>
        <p:grpSp>
          <p:nvGrpSpPr>
            <p:cNvPr id="385" name="Group 4"/>
            <p:cNvGrpSpPr/>
            <p:nvPr/>
          </p:nvGrpSpPr>
          <p:grpSpPr>
            <a:xfrm>
              <a:off x="771120" y="502920"/>
              <a:ext cx="248040" cy="248040"/>
              <a:chOff x="771120" y="502920"/>
              <a:chExt cx="248040" cy="248040"/>
            </a:xfrm>
          </p:grpSpPr>
          <p:sp>
            <p:nvSpPr>
              <p:cNvPr id="386"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87" name="Group 6"/>
            <p:cNvGrpSpPr/>
            <p:nvPr/>
          </p:nvGrpSpPr>
          <p:grpSpPr>
            <a:xfrm>
              <a:off x="1269720" y="502920"/>
              <a:ext cx="248040" cy="248040"/>
              <a:chOff x="1269720" y="502920"/>
              <a:chExt cx="248040" cy="248040"/>
            </a:xfrm>
          </p:grpSpPr>
          <p:sp>
            <p:nvSpPr>
              <p:cNvPr id="388"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89" name="Group 8"/>
            <p:cNvGrpSpPr/>
            <p:nvPr/>
          </p:nvGrpSpPr>
          <p:grpSpPr>
            <a:xfrm>
              <a:off x="1762560" y="502920"/>
              <a:ext cx="248040" cy="248040"/>
              <a:chOff x="1762560" y="502920"/>
              <a:chExt cx="248040" cy="248040"/>
            </a:xfrm>
          </p:grpSpPr>
          <p:sp>
            <p:nvSpPr>
              <p:cNvPr id="390"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391" name="Freeform 10"/>
          <p:cNvSpPr/>
          <p:nvPr/>
        </p:nvSpPr>
        <p:spPr>
          <a:xfrm>
            <a:off x="1780200" y="3164400"/>
            <a:ext cx="13083840" cy="7122240"/>
          </a:xfrm>
          <a:custGeom>
            <a:avLst/>
            <a:gdLst/>
            <a:ahLst/>
            <a:rect l="l" t="t" r="r" b="b"/>
            <a:pathLst>
              <a:path w="13084230" h="7122728">
                <a:moveTo>
                  <a:pt x="0" y="0"/>
                </a:moveTo>
                <a:lnTo>
                  <a:pt x="13084230" y="0"/>
                </a:lnTo>
                <a:lnTo>
                  <a:pt x="13084230" y="7122728"/>
                </a:lnTo>
                <a:lnTo>
                  <a:pt x="0" y="7122728"/>
                </a:lnTo>
                <a:lnTo>
                  <a:pt x="0" y="0"/>
                </a:lnTo>
                <a:close/>
              </a:path>
            </a:pathLst>
          </a:custGeom>
          <a:blipFill rotWithShape="0">
            <a:blip r:embed="rId2"/>
            <a:srcRect/>
            <a:stretch/>
          </a:blipFill>
          <a:ln w="0">
            <a:noFill/>
          </a:ln>
        </p:spPr>
        <p:style>
          <a:lnRef idx="0"/>
          <a:fillRef idx="0"/>
          <a:effectRef idx="0"/>
          <a:fontRef idx="minor"/>
        </p:style>
      </p:sp>
      <p:sp>
        <p:nvSpPr>
          <p:cNvPr id="392"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393"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MoveNet Lightning model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395" name="Group 3"/>
          <p:cNvGrpSpPr/>
          <p:nvPr/>
        </p:nvGrpSpPr>
        <p:grpSpPr>
          <a:xfrm>
            <a:off x="771120" y="502920"/>
            <a:ext cx="1239480" cy="248040"/>
            <a:chOff x="771120" y="502920"/>
            <a:chExt cx="1239480" cy="248040"/>
          </a:xfrm>
        </p:grpSpPr>
        <p:grpSp>
          <p:nvGrpSpPr>
            <p:cNvPr id="396" name="Group 4"/>
            <p:cNvGrpSpPr/>
            <p:nvPr/>
          </p:nvGrpSpPr>
          <p:grpSpPr>
            <a:xfrm>
              <a:off x="771120" y="502920"/>
              <a:ext cx="248040" cy="248040"/>
              <a:chOff x="771120" y="502920"/>
              <a:chExt cx="248040" cy="248040"/>
            </a:xfrm>
          </p:grpSpPr>
          <p:sp>
            <p:nvSpPr>
              <p:cNvPr id="397"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398" name="Group 6"/>
            <p:cNvGrpSpPr/>
            <p:nvPr/>
          </p:nvGrpSpPr>
          <p:grpSpPr>
            <a:xfrm>
              <a:off x="1269720" y="502920"/>
              <a:ext cx="248040" cy="248040"/>
              <a:chOff x="1269720" y="502920"/>
              <a:chExt cx="248040" cy="248040"/>
            </a:xfrm>
          </p:grpSpPr>
          <p:sp>
            <p:nvSpPr>
              <p:cNvPr id="399"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00" name="Group 8"/>
            <p:cNvGrpSpPr/>
            <p:nvPr/>
          </p:nvGrpSpPr>
          <p:grpSpPr>
            <a:xfrm>
              <a:off x="1762560" y="502920"/>
              <a:ext cx="248040" cy="248040"/>
              <a:chOff x="1762560" y="502920"/>
              <a:chExt cx="248040" cy="248040"/>
            </a:xfrm>
          </p:grpSpPr>
          <p:sp>
            <p:nvSpPr>
              <p:cNvPr id="401"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02" name="Freeform 10"/>
          <p:cNvSpPr/>
          <p:nvPr/>
        </p:nvSpPr>
        <p:spPr>
          <a:xfrm>
            <a:off x="1391040" y="3362040"/>
            <a:ext cx="4133160" cy="6091200"/>
          </a:xfrm>
          <a:custGeom>
            <a:avLst/>
            <a:gdLst/>
            <a:ahLst/>
            <a:rect l="l" t="t" r="r" b="b"/>
            <a:pathLst>
              <a:path w="4133411" h="6091693">
                <a:moveTo>
                  <a:pt x="0" y="0"/>
                </a:moveTo>
                <a:lnTo>
                  <a:pt x="4133410" y="0"/>
                </a:lnTo>
                <a:lnTo>
                  <a:pt x="4133410" y="6091693"/>
                </a:lnTo>
                <a:lnTo>
                  <a:pt x="0" y="6091693"/>
                </a:lnTo>
                <a:lnTo>
                  <a:pt x="0" y="0"/>
                </a:lnTo>
                <a:close/>
              </a:path>
            </a:pathLst>
          </a:custGeom>
          <a:blipFill rotWithShape="0">
            <a:blip r:embed="rId2"/>
            <a:srcRect/>
            <a:stretch/>
          </a:blipFill>
          <a:ln w="0">
            <a:noFill/>
          </a:ln>
        </p:spPr>
        <p:style>
          <a:lnRef idx="0"/>
          <a:fillRef idx="0"/>
          <a:effectRef idx="0"/>
          <a:fontRef idx="minor"/>
        </p:style>
      </p:sp>
      <p:sp>
        <p:nvSpPr>
          <p:cNvPr id="403" name="Freeform 11"/>
          <p:cNvSpPr/>
          <p:nvPr/>
        </p:nvSpPr>
        <p:spPr>
          <a:xfrm>
            <a:off x="6489360" y="3362040"/>
            <a:ext cx="10066320" cy="6091200"/>
          </a:xfrm>
          <a:custGeom>
            <a:avLst/>
            <a:gdLst/>
            <a:ahLst/>
            <a:rect l="l" t="t" r="r" b="b"/>
            <a:pathLst>
              <a:path w="10066546" h="6091693">
                <a:moveTo>
                  <a:pt x="0" y="0"/>
                </a:moveTo>
                <a:lnTo>
                  <a:pt x="10066546" y="0"/>
                </a:lnTo>
                <a:lnTo>
                  <a:pt x="10066546" y="6091693"/>
                </a:lnTo>
                <a:lnTo>
                  <a:pt x="0" y="6091693"/>
                </a:lnTo>
                <a:lnTo>
                  <a:pt x="0" y="0"/>
                </a:lnTo>
                <a:close/>
              </a:path>
            </a:pathLst>
          </a:custGeom>
          <a:blipFill rotWithShape="0">
            <a:blip r:embed="rId3"/>
            <a:srcRect/>
            <a:stretch/>
          </a:blipFill>
          <a:ln w="0">
            <a:noFill/>
          </a:ln>
        </p:spPr>
        <p:style>
          <a:lnRef idx="0"/>
          <a:fillRef idx="0"/>
          <a:effectRef idx="0"/>
          <a:fontRef idx="minor"/>
        </p:style>
      </p:sp>
      <p:sp>
        <p:nvSpPr>
          <p:cNvPr id="404" name="TextBox 12"/>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405" name="TextBox 13"/>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a:rPr>
              <a:t>Visualization functions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07" name="Group 3"/>
          <p:cNvGrpSpPr/>
          <p:nvPr/>
        </p:nvGrpSpPr>
        <p:grpSpPr>
          <a:xfrm>
            <a:off x="771120" y="502920"/>
            <a:ext cx="1239480" cy="248040"/>
            <a:chOff x="771120" y="502920"/>
            <a:chExt cx="1239480" cy="248040"/>
          </a:xfrm>
        </p:grpSpPr>
        <p:grpSp>
          <p:nvGrpSpPr>
            <p:cNvPr id="408" name="Group 4"/>
            <p:cNvGrpSpPr/>
            <p:nvPr/>
          </p:nvGrpSpPr>
          <p:grpSpPr>
            <a:xfrm>
              <a:off x="771120" y="502920"/>
              <a:ext cx="248040" cy="248040"/>
              <a:chOff x="771120" y="502920"/>
              <a:chExt cx="248040" cy="248040"/>
            </a:xfrm>
          </p:grpSpPr>
          <p:sp>
            <p:nvSpPr>
              <p:cNvPr id="409"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10" name="Group 6"/>
            <p:cNvGrpSpPr/>
            <p:nvPr/>
          </p:nvGrpSpPr>
          <p:grpSpPr>
            <a:xfrm>
              <a:off x="1269720" y="502920"/>
              <a:ext cx="248040" cy="248040"/>
              <a:chOff x="1269720" y="502920"/>
              <a:chExt cx="248040" cy="248040"/>
            </a:xfrm>
          </p:grpSpPr>
          <p:sp>
            <p:nvSpPr>
              <p:cNvPr id="411"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12" name="Group 8"/>
            <p:cNvGrpSpPr/>
            <p:nvPr/>
          </p:nvGrpSpPr>
          <p:grpSpPr>
            <a:xfrm>
              <a:off x="1762560" y="502920"/>
              <a:ext cx="248040" cy="248040"/>
              <a:chOff x="1762560" y="502920"/>
              <a:chExt cx="248040" cy="248040"/>
            </a:xfrm>
          </p:grpSpPr>
          <p:sp>
            <p:nvSpPr>
              <p:cNvPr id="413"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14" name="Freeform 10"/>
          <p:cNvSpPr/>
          <p:nvPr/>
        </p:nvSpPr>
        <p:spPr>
          <a:xfrm>
            <a:off x="771120" y="3705120"/>
            <a:ext cx="11249640" cy="6125040"/>
          </a:xfrm>
          <a:custGeom>
            <a:avLst/>
            <a:gdLst/>
            <a:ahLst/>
            <a:rect l="l" t="t" r="r" b="b"/>
            <a:pathLst>
              <a:path w="11249986" h="6125423">
                <a:moveTo>
                  <a:pt x="0" y="0"/>
                </a:moveTo>
                <a:lnTo>
                  <a:pt x="11249986" y="0"/>
                </a:lnTo>
                <a:lnTo>
                  <a:pt x="11249986" y="6125423"/>
                </a:lnTo>
                <a:lnTo>
                  <a:pt x="0" y="6125423"/>
                </a:lnTo>
                <a:lnTo>
                  <a:pt x="0" y="0"/>
                </a:lnTo>
                <a:close/>
              </a:path>
            </a:pathLst>
          </a:custGeom>
          <a:blipFill rotWithShape="0">
            <a:blip r:embed="rId2"/>
            <a:srcRect/>
            <a:stretch/>
          </a:blipFill>
          <a:ln w="0">
            <a:noFill/>
          </a:ln>
        </p:spPr>
        <p:style>
          <a:lnRef idx="0"/>
          <a:fillRef idx="0"/>
          <a:effectRef idx="0"/>
          <a:fontRef idx="minor"/>
        </p:style>
      </p:sp>
      <p:sp>
        <p:nvSpPr>
          <p:cNvPr id="415"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16" name="TextBox 12"/>
          <p:cNvSpPr/>
          <p:nvPr/>
        </p:nvSpPr>
        <p:spPr>
          <a:xfrm>
            <a:off x="104760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Pose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18" name="Group 3"/>
          <p:cNvGrpSpPr/>
          <p:nvPr/>
        </p:nvGrpSpPr>
        <p:grpSpPr>
          <a:xfrm>
            <a:off x="771120" y="502920"/>
            <a:ext cx="1239480" cy="248040"/>
            <a:chOff x="771120" y="502920"/>
            <a:chExt cx="1239480" cy="248040"/>
          </a:xfrm>
        </p:grpSpPr>
        <p:grpSp>
          <p:nvGrpSpPr>
            <p:cNvPr id="419" name="Group 4"/>
            <p:cNvGrpSpPr/>
            <p:nvPr/>
          </p:nvGrpSpPr>
          <p:grpSpPr>
            <a:xfrm>
              <a:off x="771120" y="502920"/>
              <a:ext cx="248040" cy="248040"/>
              <a:chOff x="771120" y="502920"/>
              <a:chExt cx="248040" cy="248040"/>
            </a:xfrm>
          </p:grpSpPr>
          <p:sp>
            <p:nvSpPr>
              <p:cNvPr id="420"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21" name="Group 6"/>
            <p:cNvGrpSpPr/>
            <p:nvPr/>
          </p:nvGrpSpPr>
          <p:grpSpPr>
            <a:xfrm>
              <a:off x="1269720" y="502920"/>
              <a:ext cx="248040" cy="248040"/>
              <a:chOff x="1269720" y="502920"/>
              <a:chExt cx="248040" cy="248040"/>
            </a:xfrm>
          </p:grpSpPr>
          <p:sp>
            <p:nvSpPr>
              <p:cNvPr id="422"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23" name="Group 8"/>
            <p:cNvGrpSpPr/>
            <p:nvPr/>
          </p:nvGrpSpPr>
          <p:grpSpPr>
            <a:xfrm>
              <a:off x="1762560" y="502920"/>
              <a:ext cx="248040" cy="248040"/>
              <a:chOff x="1762560" y="502920"/>
              <a:chExt cx="248040" cy="248040"/>
            </a:xfrm>
          </p:grpSpPr>
          <p:sp>
            <p:nvSpPr>
              <p:cNvPr id="424"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25" name="Freeform 10"/>
          <p:cNvSpPr/>
          <p:nvPr/>
        </p:nvSpPr>
        <p:spPr>
          <a:xfrm>
            <a:off x="1028880" y="3705120"/>
            <a:ext cx="15868080" cy="5277960"/>
          </a:xfrm>
          <a:custGeom>
            <a:avLst/>
            <a:gdLst/>
            <a:ahLst/>
            <a:rect l="l" t="t" r="r" b="b"/>
            <a:pathLst>
              <a:path w="15868299" h="5278321">
                <a:moveTo>
                  <a:pt x="0" y="0"/>
                </a:moveTo>
                <a:lnTo>
                  <a:pt x="15868299" y="0"/>
                </a:lnTo>
                <a:lnTo>
                  <a:pt x="15868299" y="5278321"/>
                </a:lnTo>
                <a:lnTo>
                  <a:pt x="0" y="5278321"/>
                </a:lnTo>
                <a:lnTo>
                  <a:pt x="0" y="0"/>
                </a:lnTo>
                <a:close/>
              </a:path>
            </a:pathLst>
          </a:custGeom>
          <a:blipFill rotWithShape="0">
            <a:blip r:embed="rId2"/>
            <a:srcRect/>
            <a:stretch/>
          </a:blipFill>
          <a:ln w="0">
            <a:noFill/>
          </a:ln>
        </p:spPr>
        <p:style>
          <a:lnRef idx="0"/>
          <a:fillRef idx="0"/>
          <a:effectRef idx="0"/>
          <a:fontRef idx="minor"/>
        </p:style>
      </p:sp>
      <p:sp>
        <p:nvSpPr>
          <p:cNvPr id="426"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27"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Pose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29" name="Group 3"/>
          <p:cNvGrpSpPr/>
          <p:nvPr/>
        </p:nvGrpSpPr>
        <p:grpSpPr>
          <a:xfrm>
            <a:off x="771120" y="502920"/>
            <a:ext cx="1239480" cy="248040"/>
            <a:chOff x="771120" y="502920"/>
            <a:chExt cx="1239480" cy="248040"/>
          </a:xfrm>
        </p:grpSpPr>
        <p:grpSp>
          <p:nvGrpSpPr>
            <p:cNvPr id="430" name="Group 4"/>
            <p:cNvGrpSpPr/>
            <p:nvPr/>
          </p:nvGrpSpPr>
          <p:grpSpPr>
            <a:xfrm>
              <a:off x="771120" y="502920"/>
              <a:ext cx="248040" cy="248040"/>
              <a:chOff x="771120" y="502920"/>
              <a:chExt cx="248040" cy="248040"/>
            </a:xfrm>
          </p:grpSpPr>
          <p:sp>
            <p:nvSpPr>
              <p:cNvPr id="431"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32" name="Group 6"/>
            <p:cNvGrpSpPr/>
            <p:nvPr/>
          </p:nvGrpSpPr>
          <p:grpSpPr>
            <a:xfrm>
              <a:off x="1269720" y="502920"/>
              <a:ext cx="248040" cy="248040"/>
              <a:chOff x="1269720" y="502920"/>
              <a:chExt cx="248040" cy="248040"/>
            </a:xfrm>
          </p:grpSpPr>
          <p:sp>
            <p:nvSpPr>
              <p:cNvPr id="433"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34" name="Group 8"/>
            <p:cNvGrpSpPr/>
            <p:nvPr/>
          </p:nvGrpSpPr>
          <p:grpSpPr>
            <a:xfrm>
              <a:off x="1762560" y="502920"/>
              <a:ext cx="248040" cy="248040"/>
              <a:chOff x="1762560" y="502920"/>
              <a:chExt cx="248040" cy="248040"/>
            </a:xfrm>
          </p:grpSpPr>
          <p:sp>
            <p:nvSpPr>
              <p:cNvPr id="435"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36" name="Freeform 10"/>
          <p:cNvSpPr/>
          <p:nvPr/>
        </p:nvSpPr>
        <p:spPr>
          <a:xfrm>
            <a:off x="5391720" y="2443320"/>
            <a:ext cx="7440840" cy="7843320"/>
          </a:xfrm>
          <a:custGeom>
            <a:avLst/>
            <a:gdLst/>
            <a:ahLst/>
            <a:rect l="l" t="t" r="r" b="b"/>
            <a:pathLst>
              <a:path w="7441202" h="7843740">
                <a:moveTo>
                  <a:pt x="0" y="0"/>
                </a:moveTo>
                <a:lnTo>
                  <a:pt x="7441203" y="0"/>
                </a:lnTo>
                <a:lnTo>
                  <a:pt x="7441203" y="7843740"/>
                </a:lnTo>
                <a:lnTo>
                  <a:pt x="0" y="7843740"/>
                </a:lnTo>
                <a:lnTo>
                  <a:pt x="0" y="0"/>
                </a:lnTo>
                <a:close/>
              </a:path>
            </a:pathLst>
          </a:custGeom>
          <a:blipFill rotWithShape="0">
            <a:blip r:embed="rId2"/>
            <a:srcRect/>
            <a:stretch/>
          </a:blipFill>
          <a:ln w="0">
            <a:noFill/>
          </a:ln>
        </p:spPr>
        <p:style>
          <a:lnRef idx="0"/>
          <a:fillRef idx="0"/>
          <a:effectRef idx="0"/>
          <a:fontRef idx="minor"/>
        </p:style>
      </p:sp>
      <p:sp>
        <p:nvSpPr>
          <p:cNvPr id="437"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38" name="TextBox 12"/>
          <p:cNvSpPr/>
          <p:nvPr/>
        </p:nvSpPr>
        <p:spPr>
          <a:xfrm>
            <a:off x="1028880" y="2452680"/>
            <a:ext cx="11803680" cy="161604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a:t>
            </a:r>
            <a:endParaRPr b="0" lang="en-IN" sz="4000" spc="-1" strike="noStrike">
              <a:latin typeface="Arial"/>
            </a:endParaRPr>
          </a:p>
          <a:p>
            <a:pPr>
              <a:lnSpc>
                <a:spcPts val="4241"/>
              </a:lnSpc>
              <a:buNone/>
            </a:pPr>
            <a:r>
              <a:rPr b="0" lang="en-US" sz="4000" spc="-1" strike="noStrike">
                <a:solidFill>
                  <a:srgbClr val="000000"/>
                </a:solidFill>
                <a:latin typeface="Poppins Bold"/>
              </a:rPr>
              <a:t> </a:t>
            </a:r>
            <a:r>
              <a:rPr b="0" lang="en-US" sz="4000" spc="-1" strike="noStrike">
                <a:solidFill>
                  <a:srgbClr val="000000"/>
                </a:solidFill>
                <a:latin typeface="Poppins Bold"/>
              </a:rPr>
              <a:t>Pose</a:t>
            </a:r>
            <a:endParaRPr b="0" lang="en-IN" sz="4000" spc="-1" strike="noStrike">
              <a:latin typeface="Arial"/>
            </a:endParaRPr>
          </a:p>
          <a:p>
            <a:pPr>
              <a:lnSpc>
                <a:spcPts val="4241"/>
              </a:lnSpc>
              <a:buNone/>
            </a:pPr>
            <a:r>
              <a:rPr b="0" lang="en-US" sz="4000" spc="-1" strike="noStrike">
                <a:solidFill>
                  <a:srgbClr val="000000"/>
                </a:solidFill>
                <a:latin typeface="Poppins Bold"/>
              </a:rPr>
              <a:t> </a:t>
            </a:r>
            <a:r>
              <a:rPr b="0" lang="en-US" sz="4000" spc="-1" strike="noStrike">
                <a:solidFill>
                  <a:srgbClr val="000000"/>
                </a:solidFill>
                <a:latin typeface="Poppins Bold"/>
              </a:rPr>
              <a:t>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40" name="Group 3"/>
          <p:cNvGrpSpPr/>
          <p:nvPr/>
        </p:nvGrpSpPr>
        <p:grpSpPr>
          <a:xfrm>
            <a:off x="771120" y="502920"/>
            <a:ext cx="1239480" cy="248040"/>
            <a:chOff x="771120" y="502920"/>
            <a:chExt cx="1239480" cy="248040"/>
          </a:xfrm>
        </p:grpSpPr>
        <p:grpSp>
          <p:nvGrpSpPr>
            <p:cNvPr id="441" name="Group 4"/>
            <p:cNvGrpSpPr/>
            <p:nvPr/>
          </p:nvGrpSpPr>
          <p:grpSpPr>
            <a:xfrm>
              <a:off x="771120" y="502920"/>
              <a:ext cx="248040" cy="248040"/>
              <a:chOff x="771120" y="502920"/>
              <a:chExt cx="248040" cy="248040"/>
            </a:xfrm>
          </p:grpSpPr>
          <p:sp>
            <p:nvSpPr>
              <p:cNvPr id="442"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43" name="Group 6"/>
            <p:cNvGrpSpPr/>
            <p:nvPr/>
          </p:nvGrpSpPr>
          <p:grpSpPr>
            <a:xfrm>
              <a:off x="1269720" y="502920"/>
              <a:ext cx="248040" cy="248040"/>
              <a:chOff x="1269720" y="502920"/>
              <a:chExt cx="248040" cy="248040"/>
            </a:xfrm>
          </p:grpSpPr>
          <p:sp>
            <p:nvSpPr>
              <p:cNvPr id="444"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45" name="Group 8"/>
            <p:cNvGrpSpPr/>
            <p:nvPr/>
          </p:nvGrpSpPr>
          <p:grpSpPr>
            <a:xfrm>
              <a:off x="1762560" y="502920"/>
              <a:ext cx="248040" cy="248040"/>
              <a:chOff x="1762560" y="502920"/>
              <a:chExt cx="248040" cy="248040"/>
            </a:xfrm>
          </p:grpSpPr>
          <p:sp>
            <p:nvSpPr>
              <p:cNvPr id="446"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47" name="Freeform 10"/>
          <p:cNvSpPr/>
          <p:nvPr/>
        </p:nvSpPr>
        <p:spPr>
          <a:xfrm>
            <a:off x="771120" y="3705120"/>
            <a:ext cx="13711320" cy="4806000"/>
          </a:xfrm>
          <a:custGeom>
            <a:avLst/>
            <a:gdLst/>
            <a:ahLst/>
            <a:rect l="l" t="t" r="r" b="b"/>
            <a:pathLst>
              <a:path w="13711635" h="4806264">
                <a:moveTo>
                  <a:pt x="0" y="0"/>
                </a:moveTo>
                <a:lnTo>
                  <a:pt x="13711635" y="0"/>
                </a:lnTo>
                <a:lnTo>
                  <a:pt x="13711635" y="4806264"/>
                </a:lnTo>
                <a:lnTo>
                  <a:pt x="0" y="4806264"/>
                </a:lnTo>
                <a:lnTo>
                  <a:pt x="0" y="0"/>
                </a:lnTo>
                <a:close/>
              </a:path>
            </a:pathLst>
          </a:custGeom>
          <a:blipFill rotWithShape="0">
            <a:blip r:embed="rId2"/>
            <a:srcRect/>
            <a:stretch/>
          </a:blipFill>
          <a:ln w="0">
            <a:noFill/>
          </a:ln>
        </p:spPr>
        <p:style>
          <a:lnRef idx="0"/>
          <a:fillRef idx="0"/>
          <a:effectRef idx="0"/>
          <a:fontRef idx="minor"/>
        </p:style>
      </p:sp>
      <p:sp>
        <p:nvSpPr>
          <p:cNvPr id="448"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49"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Pose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51" name="Group 3"/>
          <p:cNvGrpSpPr/>
          <p:nvPr/>
        </p:nvGrpSpPr>
        <p:grpSpPr>
          <a:xfrm>
            <a:off x="771120" y="502920"/>
            <a:ext cx="1239480" cy="248040"/>
            <a:chOff x="771120" y="502920"/>
            <a:chExt cx="1239480" cy="248040"/>
          </a:xfrm>
        </p:grpSpPr>
        <p:grpSp>
          <p:nvGrpSpPr>
            <p:cNvPr id="452" name="Group 4"/>
            <p:cNvGrpSpPr/>
            <p:nvPr/>
          </p:nvGrpSpPr>
          <p:grpSpPr>
            <a:xfrm>
              <a:off x="771120" y="502920"/>
              <a:ext cx="248040" cy="248040"/>
              <a:chOff x="771120" y="502920"/>
              <a:chExt cx="248040" cy="248040"/>
            </a:xfrm>
          </p:grpSpPr>
          <p:sp>
            <p:nvSpPr>
              <p:cNvPr id="453"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54" name="Group 6"/>
            <p:cNvGrpSpPr/>
            <p:nvPr/>
          </p:nvGrpSpPr>
          <p:grpSpPr>
            <a:xfrm>
              <a:off x="1269720" y="502920"/>
              <a:ext cx="248040" cy="248040"/>
              <a:chOff x="1269720" y="502920"/>
              <a:chExt cx="248040" cy="248040"/>
            </a:xfrm>
          </p:grpSpPr>
          <p:sp>
            <p:nvSpPr>
              <p:cNvPr id="455"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56" name="Group 8"/>
            <p:cNvGrpSpPr/>
            <p:nvPr/>
          </p:nvGrpSpPr>
          <p:grpSpPr>
            <a:xfrm>
              <a:off x="1762560" y="502920"/>
              <a:ext cx="248040" cy="248040"/>
              <a:chOff x="1762560" y="502920"/>
              <a:chExt cx="248040" cy="248040"/>
            </a:xfrm>
          </p:grpSpPr>
          <p:sp>
            <p:nvSpPr>
              <p:cNvPr id="457"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58" name="Freeform 10"/>
          <p:cNvSpPr/>
          <p:nvPr/>
        </p:nvSpPr>
        <p:spPr>
          <a:xfrm>
            <a:off x="5388840" y="2130120"/>
            <a:ext cx="8156520" cy="8156520"/>
          </a:xfrm>
          <a:custGeom>
            <a:avLst/>
            <a:gdLst/>
            <a:ahLst/>
            <a:rect l="l" t="t" r="r" b="b"/>
            <a:pathLst>
              <a:path w="8156794" h="8156794">
                <a:moveTo>
                  <a:pt x="0" y="0"/>
                </a:moveTo>
                <a:lnTo>
                  <a:pt x="8156794" y="0"/>
                </a:lnTo>
                <a:lnTo>
                  <a:pt x="8156794" y="8156794"/>
                </a:lnTo>
                <a:lnTo>
                  <a:pt x="0" y="8156794"/>
                </a:lnTo>
                <a:lnTo>
                  <a:pt x="0" y="0"/>
                </a:lnTo>
                <a:close/>
              </a:path>
            </a:pathLst>
          </a:custGeom>
          <a:blipFill rotWithShape="0">
            <a:blip r:embed="rId2"/>
            <a:srcRect/>
            <a:stretch/>
          </a:blipFill>
          <a:ln w="0">
            <a:noFill/>
          </a:ln>
        </p:spPr>
        <p:style>
          <a:lnRef idx="0"/>
          <a:fillRef idx="0"/>
          <a:effectRef idx="0"/>
          <a:fontRef idx="minor"/>
        </p:style>
      </p:sp>
      <p:sp>
        <p:nvSpPr>
          <p:cNvPr id="459"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60" name="TextBox 12"/>
          <p:cNvSpPr/>
          <p:nvPr/>
        </p:nvSpPr>
        <p:spPr>
          <a:xfrm>
            <a:off x="1028880" y="2452680"/>
            <a:ext cx="11803680" cy="161604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a:t>
            </a:r>
            <a:endParaRPr b="0" lang="en-IN" sz="4000" spc="-1" strike="noStrike">
              <a:latin typeface="Arial"/>
            </a:endParaRPr>
          </a:p>
          <a:p>
            <a:pPr>
              <a:lnSpc>
                <a:spcPts val="4241"/>
              </a:lnSpc>
              <a:buNone/>
            </a:pPr>
            <a:r>
              <a:rPr b="0" lang="en-US" sz="4000" spc="-1" strike="noStrike">
                <a:solidFill>
                  <a:srgbClr val="000000"/>
                </a:solidFill>
                <a:latin typeface="Poppins Bold"/>
              </a:rPr>
              <a:t> </a:t>
            </a:r>
            <a:r>
              <a:rPr b="0" lang="en-US" sz="4000" spc="-1" strike="noStrike">
                <a:solidFill>
                  <a:srgbClr val="000000"/>
                </a:solidFill>
                <a:latin typeface="Poppins Bold"/>
              </a:rPr>
              <a:t>Pose </a:t>
            </a:r>
            <a:endParaRPr b="0" lang="en-IN" sz="4000" spc="-1" strike="noStrike">
              <a:latin typeface="Arial"/>
            </a:endParaRPr>
          </a:p>
          <a:p>
            <a:pPr>
              <a:lnSpc>
                <a:spcPts val="4241"/>
              </a:lnSpc>
              <a:buNone/>
            </a:pPr>
            <a:r>
              <a:rPr b="0" lang="en-US" sz="4000" spc="-1" strike="noStrike">
                <a:solidFill>
                  <a:srgbClr val="000000"/>
                </a:solidFill>
                <a:latin typeface="Poppins Bold"/>
              </a:rPr>
              <a:t>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Freeform 2"/>
          <p:cNvSpPr/>
          <p:nvPr/>
        </p:nvSpPr>
        <p:spPr>
          <a:xfrm>
            <a:off x="15281640" y="9563040"/>
            <a:ext cx="3301560" cy="1020240"/>
          </a:xfrm>
          <a:custGeom>
            <a:avLst/>
            <a:gdLst/>
            <a:ahLst/>
            <a:rect l="l" t="t" r="r" b="b"/>
            <a:pathLst>
              <a:path w="3302023" h="1020625">
                <a:moveTo>
                  <a:pt x="0" y="0"/>
                </a:moveTo>
                <a:lnTo>
                  <a:pt x="3302023" y="0"/>
                </a:lnTo>
                <a:lnTo>
                  <a:pt x="3302023" y="1020625"/>
                </a:lnTo>
                <a:lnTo>
                  <a:pt x="0" y="1020625"/>
                </a:lnTo>
                <a:lnTo>
                  <a:pt x="0" y="0"/>
                </a:lnTo>
                <a:close/>
              </a:path>
            </a:pathLst>
          </a:custGeom>
          <a:blipFill rotWithShape="0">
            <a:blip r:embed="rId1"/>
            <a:srcRect/>
            <a:stretch/>
          </a:blipFill>
          <a:ln w="0">
            <a:noFill/>
          </a:ln>
        </p:spPr>
        <p:style>
          <a:lnRef idx="0"/>
          <a:fillRef idx="0"/>
          <a:effectRef idx="0"/>
          <a:fontRef idx="minor"/>
        </p:style>
      </p:sp>
      <p:grpSp>
        <p:nvGrpSpPr>
          <p:cNvPr id="70" name="Group 3"/>
          <p:cNvGrpSpPr/>
          <p:nvPr/>
        </p:nvGrpSpPr>
        <p:grpSpPr>
          <a:xfrm>
            <a:off x="1216440" y="780120"/>
            <a:ext cx="1239480" cy="248040"/>
            <a:chOff x="1216440" y="780120"/>
            <a:chExt cx="1239480" cy="248040"/>
          </a:xfrm>
        </p:grpSpPr>
        <p:grpSp>
          <p:nvGrpSpPr>
            <p:cNvPr id="71" name="Group 4"/>
            <p:cNvGrpSpPr/>
            <p:nvPr/>
          </p:nvGrpSpPr>
          <p:grpSpPr>
            <a:xfrm>
              <a:off x="1216440" y="780120"/>
              <a:ext cx="248040" cy="248040"/>
              <a:chOff x="1216440" y="780120"/>
              <a:chExt cx="248040" cy="248040"/>
            </a:xfrm>
          </p:grpSpPr>
          <p:sp>
            <p:nvSpPr>
              <p:cNvPr id="72" name="Freeform 5"/>
              <p:cNvSpPr/>
              <p:nvPr/>
            </p:nvSpPr>
            <p:spPr>
              <a:xfrm>
                <a:off x="12164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3" name="Group 6"/>
            <p:cNvGrpSpPr/>
            <p:nvPr/>
          </p:nvGrpSpPr>
          <p:grpSpPr>
            <a:xfrm>
              <a:off x="1715040" y="780120"/>
              <a:ext cx="248040" cy="248040"/>
              <a:chOff x="1715040" y="780120"/>
              <a:chExt cx="248040" cy="248040"/>
            </a:xfrm>
          </p:grpSpPr>
          <p:sp>
            <p:nvSpPr>
              <p:cNvPr id="74" name="Freeform 7"/>
              <p:cNvSpPr/>
              <p:nvPr/>
            </p:nvSpPr>
            <p:spPr>
              <a:xfrm>
                <a:off x="17150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5" name="Group 8"/>
            <p:cNvGrpSpPr/>
            <p:nvPr/>
          </p:nvGrpSpPr>
          <p:grpSpPr>
            <a:xfrm>
              <a:off x="2207880" y="780120"/>
              <a:ext cx="248040" cy="248040"/>
              <a:chOff x="2207880" y="780120"/>
              <a:chExt cx="248040" cy="248040"/>
            </a:xfrm>
          </p:grpSpPr>
          <p:sp>
            <p:nvSpPr>
              <p:cNvPr id="76" name="Freeform 9"/>
              <p:cNvSpPr/>
              <p:nvPr/>
            </p:nvSpPr>
            <p:spPr>
              <a:xfrm>
                <a:off x="220788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77" name="Freeform 10"/>
          <p:cNvSpPr/>
          <p:nvPr/>
        </p:nvSpPr>
        <p:spPr>
          <a:xfrm>
            <a:off x="5229360" y="9556200"/>
            <a:ext cx="2183760" cy="730440"/>
          </a:xfrm>
          <a:custGeom>
            <a:avLst/>
            <a:gdLst/>
            <a:ahLst/>
            <a:rect l="l" t="t" r="r" b="b"/>
            <a:pathLst>
              <a:path w="2184126" h="730689">
                <a:moveTo>
                  <a:pt x="0" y="0"/>
                </a:moveTo>
                <a:lnTo>
                  <a:pt x="2184126" y="0"/>
                </a:lnTo>
                <a:lnTo>
                  <a:pt x="2184126" y="730689"/>
                </a:lnTo>
                <a:lnTo>
                  <a:pt x="0" y="730689"/>
                </a:lnTo>
                <a:lnTo>
                  <a:pt x="0" y="0"/>
                </a:lnTo>
                <a:close/>
              </a:path>
            </a:pathLst>
          </a:custGeom>
          <a:blipFill rotWithShape="0">
            <a:blip r:embed="rId2"/>
            <a:srcRect/>
            <a:stretch/>
          </a:blipFill>
          <a:ln w="0">
            <a:noFill/>
          </a:ln>
        </p:spPr>
        <p:style>
          <a:lnRef idx="0"/>
          <a:fillRef idx="0"/>
          <a:effectRef idx="0"/>
          <a:fontRef idx="minor"/>
        </p:style>
      </p:sp>
      <p:sp>
        <p:nvSpPr>
          <p:cNvPr id="78" name="TextBox 11"/>
          <p:cNvSpPr/>
          <p:nvPr/>
        </p:nvSpPr>
        <p:spPr>
          <a:xfrm>
            <a:off x="911160" y="2548440"/>
            <a:ext cx="16871040" cy="5402520"/>
          </a:xfrm>
          <a:prstGeom prst="rect">
            <a:avLst/>
          </a:prstGeom>
          <a:noFill/>
          <a:ln w="0">
            <a:noFill/>
          </a:ln>
        </p:spPr>
        <p:style>
          <a:lnRef idx="0"/>
          <a:fillRef idx="0"/>
          <a:effectRef idx="0"/>
          <a:fontRef idx="minor"/>
        </p:style>
        <p:txBody>
          <a:bodyPr lIns="0" rIns="0" tIns="0" bIns="0" anchor="t">
            <a:spAutoFit/>
          </a:bodyPr>
          <a:p>
            <a:pPr>
              <a:lnSpc>
                <a:spcPts val="5318"/>
              </a:lnSpc>
              <a:buNone/>
            </a:pPr>
            <a:endParaRPr b="0" lang="en-IN" sz="1800" spc="-1" strike="noStrike">
              <a:latin typeface="Arial"/>
            </a:endParaRPr>
          </a:p>
          <a:p>
            <a:pPr lvl="1" marL="820440" indent="-410040">
              <a:lnSpc>
                <a:spcPts val="5318"/>
              </a:lnSpc>
              <a:buClr>
                <a:srgbClr val="000000"/>
              </a:buClr>
              <a:buFont typeface="Arial"/>
              <a:buChar char="•"/>
            </a:pPr>
            <a:r>
              <a:rPr b="0" lang="en-US" sz="3800" spc="-1" strike="noStrike">
                <a:solidFill>
                  <a:srgbClr val="000000"/>
                </a:solidFill>
                <a:latin typeface="Source Sans Pro"/>
              </a:rPr>
              <a:t>To develop a deep learning based system for precise assessment of human posture</a:t>
            </a:r>
            <a:endParaRPr b="0" lang="en-IN" sz="3800" spc="-1" strike="noStrike">
              <a:latin typeface="Arial"/>
            </a:endParaRPr>
          </a:p>
          <a:p>
            <a:pPr lvl="1" marL="820440" indent="-410040">
              <a:lnSpc>
                <a:spcPts val="5318"/>
              </a:lnSpc>
              <a:buClr>
                <a:srgbClr val="000000"/>
              </a:buClr>
              <a:buFont typeface="Arial"/>
              <a:buChar char="•"/>
            </a:pPr>
            <a:r>
              <a:rPr b="0" lang="en-US" sz="3800" spc="-1" strike="noStrike">
                <a:solidFill>
                  <a:srgbClr val="000000"/>
                </a:solidFill>
                <a:latin typeface="Source Sans Pro"/>
              </a:rPr>
              <a:t>To recognize the exercises using deep learning algorithms</a:t>
            </a:r>
            <a:endParaRPr b="0" lang="en-IN" sz="3800" spc="-1" strike="noStrike">
              <a:latin typeface="Arial"/>
            </a:endParaRPr>
          </a:p>
          <a:p>
            <a:pPr lvl="1" marL="820440" indent="-410040">
              <a:lnSpc>
                <a:spcPts val="5318"/>
              </a:lnSpc>
              <a:buClr>
                <a:srgbClr val="000000"/>
              </a:buClr>
              <a:buFont typeface="Arial"/>
              <a:buChar char="•"/>
            </a:pPr>
            <a:r>
              <a:rPr b="0" lang="en-US" sz="3800" spc="-1" strike="noStrike">
                <a:solidFill>
                  <a:srgbClr val="000000"/>
                </a:solidFill>
                <a:latin typeface="Source Sans Pro"/>
              </a:rPr>
              <a:t>To automatically count the repetitions of the exercises being performed, and estimate the calories burnt, daily physical activity of the user.</a:t>
            </a:r>
            <a:endParaRPr b="0" lang="en-IN" sz="3800" spc="-1" strike="noStrike">
              <a:latin typeface="Arial"/>
            </a:endParaRPr>
          </a:p>
          <a:p>
            <a:pPr>
              <a:lnSpc>
                <a:spcPts val="5318"/>
              </a:lnSpc>
              <a:buNone/>
            </a:pPr>
            <a:endParaRPr b="0" lang="en-IN" sz="1800" spc="-1" strike="noStrike">
              <a:latin typeface="Arial"/>
            </a:endParaRPr>
          </a:p>
        </p:txBody>
      </p:sp>
      <p:sp>
        <p:nvSpPr>
          <p:cNvPr id="79" name="Freeform 12"/>
          <p:cNvSpPr/>
          <p:nvPr/>
        </p:nvSpPr>
        <p:spPr>
          <a:xfrm rot="5400000">
            <a:off x="17685360" y="8953560"/>
            <a:ext cx="595800" cy="609120"/>
          </a:xfrm>
          <a:custGeom>
            <a:avLst/>
            <a:gdLst/>
            <a:ahLst/>
            <a:rect l="l" t="t" r="r" b="b"/>
            <a:pathLst>
              <a:path w="596008" h="609302">
                <a:moveTo>
                  <a:pt x="0" y="0"/>
                </a:moveTo>
                <a:lnTo>
                  <a:pt x="596008" y="0"/>
                </a:lnTo>
                <a:lnTo>
                  <a:pt x="596008" y="609302"/>
                </a:lnTo>
                <a:lnTo>
                  <a:pt x="0" y="609302"/>
                </a:lnTo>
                <a:lnTo>
                  <a:pt x="0" y="0"/>
                </a:lnTo>
                <a:close/>
              </a:path>
            </a:pathLst>
          </a:custGeom>
          <a:blipFill rotWithShape="0">
            <a:blip r:embed="rId3"/>
            <a:srcRect/>
            <a:stretch/>
          </a:blipFill>
          <a:ln w="0">
            <a:noFill/>
          </a:ln>
        </p:spPr>
        <p:style>
          <a:lnRef idx="0"/>
          <a:fillRef idx="0"/>
          <a:effectRef idx="0"/>
          <a:fontRef idx="minor"/>
        </p:style>
      </p:sp>
      <p:sp>
        <p:nvSpPr>
          <p:cNvPr id="80" name="TextBox 13"/>
          <p:cNvSpPr/>
          <p:nvPr/>
        </p:nvSpPr>
        <p:spPr>
          <a:xfrm>
            <a:off x="1112040" y="148212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OVERALL OBJECTIVES</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62" name="Group 3"/>
          <p:cNvGrpSpPr/>
          <p:nvPr/>
        </p:nvGrpSpPr>
        <p:grpSpPr>
          <a:xfrm>
            <a:off x="771120" y="502920"/>
            <a:ext cx="1239480" cy="248040"/>
            <a:chOff x="771120" y="502920"/>
            <a:chExt cx="1239480" cy="248040"/>
          </a:xfrm>
        </p:grpSpPr>
        <p:grpSp>
          <p:nvGrpSpPr>
            <p:cNvPr id="463" name="Group 4"/>
            <p:cNvGrpSpPr/>
            <p:nvPr/>
          </p:nvGrpSpPr>
          <p:grpSpPr>
            <a:xfrm>
              <a:off x="771120" y="502920"/>
              <a:ext cx="248040" cy="248040"/>
              <a:chOff x="771120" y="502920"/>
              <a:chExt cx="248040" cy="248040"/>
            </a:xfrm>
          </p:grpSpPr>
          <p:sp>
            <p:nvSpPr>
              <p:cNvPr id="464"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65" name="Group 6"/>
            <p:cNvGrpSpPr/>
            <p:nvPr/>
          </p:nvGrpSpPr>
          <p:grpSpPr>
            <a:xfrm>
              <a:off x="1269720" y="502920"/>
              <a:ext cx="248040" cy="248040"/>
              <a:chOff x="1269720" y="502920"/>
              <a:chExt cx="248040" cy="248040"/>
            </a:xfrm>
          </p:grpSpPr>
          <p:sp>
            <p:nvSpPr>
              <p:cNvPr id="466"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67" name="Group 8"/>
            <p:cNvGrpSpPr/>
            <p:nvPr/>
          </p:nvGrpSpPr>
          <p:grpSpPr>
            <a:xfrm>
              <a:off x="1762560" y="502920"/>
              <a:ext cx="248040" cy="248040"/>
              <a:chOff x="1762560" y="502920"/>
              <a:chExt cx="248040" cy="248040"/>
            </a:xfrm>
          </p:grpSpPr>
          <p:sp>
            <p:nvSpPr>
              <p:cNvPr id="468"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69" name="Freeform 10"/>
          <p:cNvSpPr/>
          <p:nvPr/>
        </p:nvSpPr>
        <p:spPr>
          <a:xfrm>
            <a:off x="800640" y="3705120"/>
            <a:ext cx="12436560" cy="4914000"/>
          </a:xfrm>
          <a:custGeom>
            <a:avLst/>
            <a:gdLst/>
            <a:ahLst/>
            <a:rect l="l" t="t" r="r" b="b"/>
            <a:pathLst>
              <a:path w="12436996" h="4914376">
                <a:moveTo>
                  <a:pt x="0" y="0"/>
                </a:moveTo>
                <a:lnTo>
                  <a:pt x="12436995" y="0"/>
                </a:lnTo>
                <a:lnTo>
                  <a:pt x="12436995" y="4914376"/>
                </a:lnTo>
                <a:lnTo>
                  <a:pt x="0" y="4914376"/>
                </a:lnTo>
                <a:lnTo>
                  <a:pt x="0" y="0"/>
                </a:lnTo>
                <a:close/>
              </a:path>
            </a:pathLst>
          </a:custGeom>
          <a:blipFill rotWithShape="0">
            <a:blip r:embed="rId2"/>
            <a:srcRect/>
            <a:stretch/>
          </a:blipFill>
          <a:ln w="0">
            <a:noFill/>
          </a:ln>
        </p:spPr>
        <p:style>
          <a:lnRef idx="0"/>
          <a:fillRef idx="0"/>
          <a:effectRef idx="0"/>
          <a:fontRef idx="minor"/>
        </p:style>
      </p:sp>
      <p:sp>
        <p:nvSpPr>
          <p:cNvPr id="470"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71"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Pose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73" name="Group 3"/>
          <p:cNvGrpSpPr/>
          <p:nvPr/>
        </p:nvGrpSpPr>
        <p:grpSpPr>
          <a:xfrm>
            <a:off x="771120" y="502920"/>
            <a:ext cx="1239480" cy="248040"/>
            <a:chOff x="771120" y="502920"/>
            <a:chExt cx="1239480" cy="248040"/>
          </a:xfrm>
        </p:grpSpPr>
        <p:grpSp>
          <p:nvGrpSpPr>
            <p:cNvPr id="474" name="Group 4"/>
            <p:cNvGrpSpPr/>
            <p:nvPr/>
          </p:nvGrpSpPr>
          <p:grpSpPr>
            <a:xfrm>
              <a:off x="771120" y="502920"/>
              <a:ext cx="248040" cy="248040"/>
              <a:chOff x="771120" y="502920"/>
              <a:chExt cx="248040" cy="248040"/>
            </a:xfrm>
          </p:grpSpPr>
          <p:sp>
            <p:nvSpPr>
              <p:cNvPr id="475"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76" name="Group 6"/>
            <p:cNvGrpSpPr/>
            <p:nvPr/>
          </p:nvGrpSpPr>
          <p:grpSpPr>
            <a:xfrm>
              <a:off x="1269720" y="502920"/>
              <a:ext cx="248040" cy="248040"/>
              <a:chOff x="1269720" y="502920"/>
              <a:chExt cx="248040" cy="248040"/>
            </a:xfrm>
          </p:grpSpPr>
          <p:sp>
            <p:nvSpPr>
              <p:cNvPr id="477"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78" name="Group 8"/>
            <p:cNvGrpSpPr/>
            <p:nvPr/>
          </p:nvGrpSpPr>
          <p:grpSpPr>
            <a:xfrm>
              <a:off x="1762560" y="502920"/>
              <a:ext cx="248040" cy="248040"/>
              <a:chOff x="1762560" y="502920"/>
              <a:chExt cx="248040" cy="248040"/>
            </a:xfrm>
          </p:grpSpPr>
          <p:sp>
            <p:nvSpPr>
              <p:cNvPr id="479"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80" name="Freeform 10"/>
          <p:cNvSpPr/>
          <p:nvPr/>
        </p:nvSpPr>
        <p:spPr>
          <a:xfrm>
            <a:off x="1000080" y="3152520"/>
            <a:ext cx="11875680" cy="6595560"/>
          </a:xfrm>
          <a:custGeom>
            <a:avLst/>
            <a:gdLst/>
            <a:ahLst/>
            <a:rect l="l" t="t" r="r" b="b"/>
            <a:pathLst>
              <a:path w="11875972" h="6595968">
                <a:moveTo>
                  <a:pt x="0" y="0"/>
                </a:moveTo>
                <a:lnTo>
                  <a:pt x="11875972" y="0"/>
                </a:lnTo>
                <a:lnTo>
                  <a:pt x="11875972" y="6595968"/>
                </a:lnTo>
                <a:lnTo>
                  <a:pt x="0" y="6595968"/>
                </a:lnTo>
                <a:lnTo>
                  <a:pt x="0" y="0"/>
                </a:lnTo>
                <a:close/>
              </a:path>
            </a:pathLst>
          </a:custGeom>
          <a:blipFill rotWithShape="0">
            <a:blip r:embed="rId2"/>
            <a:srcRect/>
            <a:stretch/>
          </a:blipFill>
          <a:ln w="0">
            <a:noFill/>
          </a:ln>
        </p:spPr>
        <p:style>
          <a:lnRef idx="0"/>
          <a:fillRef idx="0"/>
          <a:effectRef idx="0"/>
          <a:fontRef idx="minor"/>
        </p:style>
      </p:sp>
      <p:sp>
        <p:nvSpPr>
          <p:cNvPr id="481"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82"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Exercise Tracking And Rep Counting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84" name="Group 3"/>
          <p:cNvGrpSpPr/>
          <p:nvPr/>
        </p:nvGrpSpPr>
        <p:grpSpPr>
          <a:xfrm>
            <a:off x="771120" y="502920"/>
            <a:ext cx="1239480" cy="248040"/>
            <a:chOff x="771120" y="502920"/>
            <a:chExt cx="1239480" cy="248040"/>
          </a:xfrm>
        </p:grpSpPr>
        <p:grpSp>
          <p:nvGrpSpPr>
            <p:cNvPr id="485" name="Group 4"/>
            <p:cNvGrpSpPr/>
            <p:nvPr/>
          </p:nvGrpSpPr>
          <p:grpSpPr>
            <a:xfrm>
              <a:off x="771120" y="502920"/>
              <a:ext cx="248040" cy="248040"/>
              <a:chOff x="771120" y="502920"/>
              <a:chExt cx="248040" cy="248040"/>
            </a:xfrm>
          </p:grpSpPr>
          <p:sp>
            <p:nvSpPr>
              <p:cNvPr id="486"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87" name="Group 6"/>
            <p:cNvGrpSpPr/>
            <p:nvPr/>
          </p:nvGrpSpPr>
          <p:grpSpPr>
            <a:xfrm>
              <a:off x="1269720" y="502920"/>
              <a:ext cx="248040" cy="248040"/>
              <a:chOff x="1269720" y="502920"/>
              <a:chExt cx="248040" cy="248040"/>
            </a:xfrm>
          </p:grpSpPr>
          <p:sp>
            <p:nvSpPr>
              <p:cNvPr id="488"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89" name="Group 8"/>
            <p:cNvGrpSpPr/>
            <p:nvPr/>
          </p:nvGrpSpPr>
          <p:grpSpPr>
            <a:xfrm>
              <a:off x="1762560" y="502920"/>
              <a:ext cx="248040" cy="248040"/>
              <a:chOff x="1762560" y="502920"/>
              <a:chExt cx="248040" cy="248040"/>
            </a:xfrm>
          </p:grpSpPr>
          <p:sp>
            <p:nvSpPr>
              <p:cNvPr id="490"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491" name="Freeform 10"/>
          <p:cNvSpPr/>
          <p:nvPr/>
        </p:nvSpPr>
        <p:spPr>
          <a:xfrm>
            <a:off x="1028880" y="3061080"/>
            <a:ext cx="10320840" cy="6611400"/>
          </a:xfrm>
          <a:custGeom>
            <a:avLst/>
            <a:gdLst/>
            <a:ahLst/>
            <a:rect l="l" t="t" r="r" b="b"/>
            <a:pathLst>
              <a:path w="10321178" h="6611860">
                <a:moveTo>
                  <a:pt x="0" y="0"/>
                </a:moveTo>
                <a:lnTo>
                  <a:pt x="10321178" y="0"/>
                </a:lnTo>
                <a:lnTo>
                  <a:pt x="10321178" y="6611860"/>
                </a:lnTo>
                <a:lnTo>
                  <a:pt x="0" y="6611860"/>
                </a:lnTo>
                <a:lnTo>
                  <a:pt x="0" y="0"/>
                </a:lnTo>
                <a:close/>
              </a:path>
            </a:pathLst>
          </a:custGeom>
          <a:blipFill rotWithShape="0">
            <a:blip r:embed="rId2"/>
            <a:srcRect/>
            <a:stretch/>
          </a:blipFill>
          <a:ln w="0">
            <a:noFill/>
          </a:ln>
        </p:spPr>
        <p:style>
          <a:lnRef idx="0"/>
          <a:fillRef idx="0"/>
          <a:effectRef idx="0"/>
          <a:fontRef idx="minor"/>
        </p:style>
      </p:sp>
      <p:sp>
        <p:nvSpPr>
          <p:cNvPr id="492"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493" name="TextBox 12"/>
          <p:cNvSpPr/>
          <p:nvPr/>
        </p:nvSpPr>
        <p:spPr>
          <a:xfrm>
            <a:off x="933480" y="230976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Exercise Tracking And Rep Counting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495" name="Group 3"/>
          <p:cNvGrpSpPr/>
          <p:nvPr/>
        </p:nvGrpSpPr>
        <p:grpSpPr>
          <a:xfrm>
            <a:off x="771120" y="502920"/>
            <a:ext cx="1239480" cy="248040"/>
            <a:chOff x="771120" y="502920"/>
            <a:chExt cx="1239480" cy="248040"/>
          </a:xfrm>
        </p:grpSpPr>
        <p:grpSp>
          <p:nvGrpSpPr>
            <p:cNvPr id="496" name="Group 4"/>
            <p:cNvGrpSpPr/>
            <p:nvPr/>
          </p:nvGrpSpPr>
          <p:grpSpPr>
            <a:xfrm>
              <a:off x="771120" y="502920"/>
              <a:ext cx="248040" cy="248040"/>
              <a:chOff x="771120" y="502920"/>
              <a:chExt cx="248040" cy="248040"/>
            </a:xfrm>
          </p:grpSpPr>
          <p:sp>
            <p:nvSpPr>
              <p:cNvPr id="497"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498" name="Group 6"/>
            <p:cNvGrpSpPr/>
            <p:nvPr/>
          </p:nvGrpSpPr>
          <p:grpSpPr>
            <a:xfrm>
              <a:off x="1269720" y="502920"/>
              <a:ext cx="248040" cy="248040"/>
              <a:chOff x="1269720" y="502920"/>
              <a:chExt cx="248040" cy="248040"/>
            </a:xfrm>
          </p:grpSpPr>
          <p:sp>
            <p:nvSpPr>
              <p:cNvPr id="499"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00" name="Group 8"/>
            <p:cNvGrpSpPr/>
            <p:nvPr/>
          </p:nvGrpSpPr>
          <p:grpSpPr>
            <a:xfrm>
              <a:off x="1762560" y="502920"/>
              <a:ext cx="248040" cy="248040"/>
              <a:chOff x="1762560" y="502920"/>
              <a:chExt cx="248040" cy="248040"/>
            </a:xfrm>
          </p:grpSpPr>
          <p:sp>
            <p:nvSpPr>
              <p:cNvPr id="501"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02" name="Freeform 10"/>
          <p:cNvSpPr/>
          <p:nvPr/>
        </p:nvSpPr>
        <p:spPr>
          <a:xfrm>
            <a:off x="654840" y="3738960"/>
            <a:ext cx="12611880" cy="5158080"/>
          </a:xfrm>
          <a:custGeom>
            <a:avLst/>
            <a:gdLst/>
            <a:ahLst/>
            <a:rect l="l" t="t" r="r" b="b"/>
            <a:pathLst>
              <a:path w="12612219" h="5158576">
                <a:moveTo>
                  <a:pt x="0" y="0"/>
                </a:moveTo>
                <a:lnTo>
                  <a:pt x="12612219" y="0"/>
                </a:lnTo>
                <a:lnTo>
                  <a:pt x="12612219" y="5158576"/>
                </a:lnTo>
                <a:lnTo>
                  <a:pt x="0" y="5158576"/>
                </a:lnTo>
                <a:lnTo>
                  <a:pt x="0" y="0"/>
                </a:lnTo>
                <a:close/>
              </a:path>
            </a:pathLst>
          </a:custGeom>
          <a:blipFill rotWithShape="0">
            <a:blip r:embed="rId2"/>
            <a:srcRect/>
            <a:stretch/>
          </a:blipFill>
          <a:ln w="0">
            <a:noFill/>
          </a:ln>
        </p:spPr>
        <p:style>
          <a:lnRef idx="0"/>
          <a:fillRef idx="0"/>
          <a:effectRef idx="0"/>
          <a:fontRef idx="minor"/>
        </p:style>
      </p:sp>
      <p:sp>
        <p:nvSpPr>
          <p:cNvPr id="503"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504" name="TextBox 12"/>
          <p:cNvSpPr/>
          <p:nvPr/>
        </p:nvSpPr>
        <p:spPr>
          <a:xfrm>
            <a:off x="933480" y="230976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Exercise Tracking And Rep Counting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06" name="Group 3"/>
          <p:cNvGrpSpPr/>
          <p:nvPr/>
        </p:nvGrpSpPr>
        <p:grpSpPr>
          <a:xfrm>
            <a:off x="771120" y="502920"/>
            <a:ext cx="1239480" cy="248040"/>
            <a:chOff x="771120" y="502920"/>
            <a:chExt cx="1239480" cy="248040"/>
          </a:xfrm>
        </p:grpSpPr>
        <p:grpSp>
          <p:nvGrpSpPr>
            <p:cNvPr id="507" name="Group 4"/>
            <p:cNvGrpSpPr/>
            <p:nvPr/>
          </p:nvGrpSpPr>
          <p:grpSpPr>
            <a:xfrm>
              <a:off x="771120" y="502920"/>
              <a:ext cx="248040" cy="248040"/>
              <a:chOff x="771120" y="502920"/>
              <a:chExt cx="248040" cy="248040"/>
            </a:xfrm>
          </p:grpSpPr>
          <p:sp>
            <p:nvSpPr>
              <p:cNvPr id="508"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09" name="Group 6"/>
            <p:cNvGrpSpPr/>
            <p:nvPr/>
          </p:nvGrpSpPr>
          <p:grpSpPr>
            <a:xfrm>
              <a:off x="1269720" y="502920"/>
              <a:ext cx="248040" cy="248040"/>
              <a:chOff x="1269720" y="502920"/>
              <a:chExt cx="248040" cy="248040"/>
            </a:xfrm>
          </p:grpSpPr>
          <p:sp>
            <p:nvSpPr>
              <p:cNvPr id="510"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11" name="Group 8"/>
            <p:cNvGrpSpPr/>
            <p:nvPr/>
          </p:nvGrpSpPr>
          <p:grpSpPr>
            <a:xfrm>
              <a:off x="1762560" y="502920"/>
              <a:ext cx="248040" cy="248040"/>
              <a:chOff x="1762560" y="502920"/>
              <a:chExt cx="248040" cy="248040"/>
            </a:xfrm>
          </p:grpSpPr>
          <p:sp>
            <p:nvSpPr>
              <p:cNvPr id="512"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13" name="Freeform 10"/>
          <p:cNvSpPr/>
          <p:nvPr/>
        </p:nvSpPr>
        <p:spPr>
          <a:xfrm>
            <a:off x="523440" y="3562200"/>
            <a:ext cx="12623760" cy="4803840"/>
          </a:xfrm>
          <a:custGeom>
            <a:avLst/>
            <a:gdLst/>
            <a:ahLst/>
            <a:rect l="l" t="t" r="r" b="b"/>
            <a:pathLst>
              <a:path w="12624079" h="4804190">
                <a:moveTo>
                  <a:pt x="0" y="0"/>
                </a:moveTo>
                <a:lnTo>
                  <a:pt x="12624079" y="0"/>
                </a:lnTo>
                <a:lnTo>
                  <a:pt x="12624079" y="4804190"/>
                </a:lnTo>
                <a:lnTo>
                  <a:pt x="0" y="4804190"/>
                </a:lnTo>
                <a:lnTo>
                  <a:pt x="0" y="0"/>
                </a:lnTo>
                <a:close/>
              </a:path>
            </a:pathLst>
          </a:custGeom>
          <a:blipFill rotWithShape="0">
            <a:blip r:embed="rId2"/>
            <a:srcRect/>
            <a:stretch/>
          </a:blipFill>
          <a:ln w="0">
            <a:noFill/>
          </a:ln>
        </p:spPr>
        <p:style>
          <a:lnRef idx="0"/>
          <a:fillRef idx="0"/>
          <a:effectRef idx="0"/>
          <a:fontRef idx="minor"/>
        </p:style>
      </p:sp>
      <p:sp>
        <p:nvSpPr>
          <p:cNvPr id="514"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515" name="TextBox 12"/>
          <p:cNvSpPr/>
          <p:nvPr/>
        </p:nvSpPr>
        <p:spPr>
          <a:xfrm>
            <a:off x="933480" y="230976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Code - Exercise Tracking And Rep Counting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17" name="Group 3"/>
          <p:cNvGrpSpPr/>
          <p:nvPr/>
        </p:nvGrpSpPr>
        <p:grpSpPr>
          <a:xfrm>
            <a:off x="771120" y="502920"/>
            <a:ext cx="1239480" cy="248040"/>
            <a:chOff x="771120" y="502920"/>
            <a:chExt cx="1239480" cy="248040"/>
          </a:xfrm>
        </p:grpSpPr>
        <p:grpSp>
          <p:nvGrpSpPr>
            <p:cNvPr id="518" name="Group 4"/>
            <p:cNvGrpSpPr/>
            <p:nvPr/>
          </p:nvGrpSpPr>
          <p:grpSpPr>
            <a:xfrm>
              <a:off x="771120" y="502920"/>
              <a:ext cx="248040" cy="248040"/>
              <a:chOff x="771120" y="502920"/>
              <a:chExt cx="248040" cy="248040"/>
            </a:xfrm>
          </p:grpSpPr>
          <p:sp>
            <p:nvSpPr>
              <p:cNvPr id="519"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20" name="Group 6"/>
            <p:cNvGrpSpPr/>
            <p:nvPr/>
          </p:nvGrpSpPr>
          <p:grpSpPr>
            <a:xfrm>
              <a:off x="1269720" y="502920"/>
              <a:ext cx="248040" cy="248040"/>
              <a:chOff x="1269720" y="502920"/>
              <a:chExt cx="248040" cy="248040"/>
            </a:xfrm>
          </p:grpSpPr>
          <p:sp>
            <p:nvSpPr>
              <p:cNvPr id="521"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22" name="Group 8"/>
            <p:cNvGrpSpPr/>
            <p:nvPr/>
          </p:nvGrpSpPr>
          <p:grpSpPr>
            <a:xfrm>
              <a:off x="1762560" y="502920"/>
              <a:ext cx="248040" cy="248040"/>
              <a:chOff x="1762560" y="502920"/>
              <a:chExt cx="248040" cy="248040"/>
            </a:xfrm>
          </p:grpSpPr>
          <p:sp>
            <p:nvSpPr>
              <p:cNvPr id="523"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24" name="Freeform 10"/>
          <p:cNvSpPr/>
          <p:nvPr/>
        </p:nvSpPr>
        <p:spPr>
          <a:xfrm>
            <a:off x="1475280" y="4087440"/>
            <a:ext cx="11087280" cy="3307680"/>
          </a:xfrm>
          <a:custGeom>
            <a:avLst/>
            <a:gdLst/>
            <a:ahLst/>
            <a:rect l="l" t="t" r="r" b="b"/>
            <a:pathLst>
              <a:path w="11087684" h="3308178">
                <a:moveTo>
                  <a:pt x="0" y="0"/>
                </a:moveTo>
                <a:lnTo>
                  <a:pt x="11087683" y="0"/>
                </a:lnTo>
                <a:lnTo>
                  <a:pt x="11087683" y="3308178"/>
                </a:lnTo>
                <a:lnTo>
                  <a:pt x="0" y="3308178"/>
                </a:lnTo>
                <a:lnTo>
                  <a:pt x="0" y="0"/>
                </a:lnTo>
                <a:close/>
              </a:path>
            </a:pathLst>
          </a:custGeom>
          <a:blipFill rotWithShape="0">
            <a:blip r:embed="rId2"/>
            <a:srcRect/>
            <a:stretch/>
          </a:blipFill>
          <a:ln w="0">
            <a:noFill/>
          </a:ln>
        </p:spPr>
        <p:style>
          <a:lnRef idx="0"/>
          <a:fillRef idx="0"/>
          <a:effectRef idx="0"/>
          <a:fontRef idx="minor"/>
        </p:style>
      </p:sp>
      <p:sp>
        <p:nvSpPr>
          <p:cNvPr id="525"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26"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527" name="TextBox 13"/>
          <p:cNvSpPr/>
          <p:nvPr/>
        </p:nvSpPr>
        <p:spPr>
          <a:xfrm>
            <a:off x="6171480" y="8232840"/>
            <a:ext cx="11087280" cy="1292760"/>
          </a:xfrm>
          <a:prstGeom prst="rect">
            <a:avLst/>
          </a:prstGeom>
          <a:noFill/>
          <a:ln w="0">
            <a:noFill/>
          </a:ln>
        </p:spPr>
        <p:style>
          <a:lnRef idx="0"/>
          <a:fillRef idx="0"/>
          <a:effectRef idx="0"/>
          <a:fontRef idx="minor"/>
        </p:style>
        <p:txBody>
          <a:bodyPr lIns="0" rIns="0" tIns="0" bIns="0" anchor="t">
            <a:spAutoFit/>
          </a:bodyPr>
          <a:p>
            <a:pPr algn="ctr">
              <a:lnSpc>
                <a:spcPts val="5088"/>
              </a:lnSpc>
              <a:buNone/>
            </a:pPr>
            <a:r>
              <a:rPr b="0" lang="en-US" sz="4800" spc="-1" strike="noStrike">
                <a:solidFill>
                  <a:srgbClr val="000000"/>
                </a:solidFill>
                <a:latin typeface="Poppins"/>
              </a:rPr>
              <a:t>Low accuracy - high computation model</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29" name="Group 3"/>
          <p:cNvGrpSpPr/>
          <p:nvPr/>
        </p:nvGrpSpPr>
        <p:grpSpPr>
          <a:xfrm>
            <a:off x="771120" y="502920"/>
            <a:ext cx="1239480" cy="248040"/>
            <a:chOff x="771120" y="502920"/>
            <a:chExt cx="1239480" cy="248040"/>
          </a:xfrm>
        </p:grpSpPr>
        <p:grpSp>
          <p:nvGrpSpPr>
            <p:cNvPr id="530" name="Group 4"/>
            <p:cNvGrpSpPr/>
            <p:nvPr/>
          </p:nvGrpSpPr>
          <p:grpSpPr>
            <a:xfrm>
              <a:off x="771120" y="502920"/>
              <a:ext cx="248040" cy="248040"/>
              <a:chOff x="771120" y="502920"/>
              <a:chExt cx="248040" cy="248040"/>
            </a:xfrm>
          </p:grpSpPr>
          <p:sp>
            <p:nvSpPr>
              <p:cNvPr id="531"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32" name="Group 6"/>
            <p:cNvGrpSpPr/>
            <p:nvPr/>
          </p:nvGrpSpPr>
          <p:grpSpPr>
            <a:xfrm>
              <a:off x="1269720" y="502920"/>
              <a:ext cx="248040" cy="248040"/>
              <a:chOff x="1269720" y="502920"/>
              <a:chExt cx="248040" cy="248040"/>
            </a:xfrm>
          </p:grpSpPr>
          <p:sp>
            <p:nvSpPr>
              <p:cNvPr id="533"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34" name="Group 8"/>
            <p:cNvGrpSpPr/>
            <p:nvPr/>
          </p:nvGrpSpPr>
          <p:grpSpPr>
            <a:xfrm>
              <a:off x="1762560" y="502920"/>
              <a:ext cx="248040" cy="248040"/>
              <a:chOff x="1762560" y="502920"/>
              <a:chExt cx="248040" cy="248040"/>
            </a:xfrm>
          </p:grpSpPr>
          <p:sp>
            <p:nvSpPr>
              <p:cNvPr id="535"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36" name="Freeform 10"/>
          <p:cNvSpPr/>
          <p:nvPr/>
        </p:nvSpPr>
        <p:spPr>
          <a:xfrm>
            <a:off x="771120" y="3705120"/>
            <a:ext cx="10098720" cy="2492280"/>
          </a:xfrm>
          <a:custGeom>
            <a:avLst/>
            <a:gdLst/>
            <a:ahLst/>
            <a:rect l="l" t="t" r="r" b="b"/>
            <a:pathLst>
              <a:path w="10098947" h="2492506">
                <a:moveTo>
                  <a:pt x="0" y="0"/>
                </a:moveTo>
                <a:lnTo>
                  <a:pt x="10098946" y="0"/>
                </a:lnTo>
                <a:lnTo>
                  <a:pt x="10098946" y="2492506"/>
                </a:lnTo>
                <a:lnTo>
                  <a:pt x="0" y="2492506"/>
                </a:lnTo>
                <a:lnTo>
                  <a:pt x="0" y="0"/>
                </a:lnTo>
                <a:close/>
              </a:path>
            </a:pathLst>
          </a:custGeom>
          <a:blipFill rotWithShape="0">
            <a:blip r:embed="rId2"/>
            <a:srcRect/>
            <a:stretch/>
          </a:blipFill>
          <a:ln w="0">
            <a:noFill/>
          </a:ln>
        </p:spPr>
        <p:style>
          <a:lnRef idx="0"/>
          <a:fillRef idx="0"/>
          <a:effectRef idx="0"/>
          <a:fontRef idx="minor"/>
        </p:style>
      </p:sp>
      <p:sp>
        <p:nvSpPr>
          <p:cNvPr id="537" name="Freeform 11"/>
          <p:cNvSpPr/>
          <p:nvPr/>
        </p:nvSpPr>
        <p:spPr>
          <a:xfrm>
            <a:off x="6612120" y="6019200"/>
            <a:ext cx="11136960" cy="3836160"/>
          </a:xfrm>
          <a:custGeom>
            <a:avLst/>
            <a:gdLst/>
            <a:ahLst/>
            <a:rect l="l" t="t" r="r" b="b"/>
            <a:pathLst>
              <a:path w="11137301" h="3836347">
                <a:moveTo>
                  <a:pt x="0" y="0"/>
                </a:moveTo>
                <a:lnTo>
                  <a:pt x="11137301" y="0"/>
                </a:lnTo>
                <a:lnTo>
                  <a:pt x="11137301" y="3836346"/>
                </a:lnTo>
                <a:lnTo>
                  <a:pt x="0" y="3836346"/>
                </a:lnTo>
                <a:lnTo>
                  <a:pt x="0" y="0"/>
                </a:lnTo>
                <a:close/>
              </a:path>
            </a:pathLst>
          </a:custGeom>
          <a:blipFill rotWithShape="0">
            <a:blip r:embed="rId3"/>
            <a:srcRect/>
            <a:stretch/>
          </a:blipFill>
          <a:ln w="0">
            <a:noFill/>
          </a:ln>
        </p:spPr>
        <p:style>
          <a:lnRef idx="0"/>
          <a:fillRef idx="0"/>
          <a:effectRef idx="0"/>
          <a:fontRef idx="minor"/>
        </p:style>
      </p:sp>
      <p:sp>
        <p:nvSpPr>
          <p:cNvPr id="538" name="TextBox 12"/>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39" name="TextBox 13"/>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540" name="TextBox 14"/>
          <p:cNvSpPr/>
          <p:nvPr/>
        </p:nvSpPr>
        <p:spPr>
          <a:xfrm>
            <a:off x="1172160" y="6637320"/>
            <a:ext cx="4647960" cy="2585160"/>
          </a:xfrm>
          <a:prstGeom prst="rect">
            <a:avLst/>
          </a:prstGeom>
          <a:noFill/>
          <a:ln w="0">
            <a:noFill/>
          </a:ln>
        </p:spPr>
        <p:style>
          <a:lnRef idx="0"/>
          <a:fillRef idx="0"/>
          <a:effectRef idx="0"/>
          <a:fontRef idx="minor"/>
        </p:style>
        <p:txBody>
          <a:bodyPr lIns="0" rIns="0" tIns="0" bIns="0" anchor="t">
            <a:spAutoFit/>
          </a:bodyPr>
          <a:p>
            <a:pPr algn="ctr">
              <a:lnSpc>
                <a:spcPts val="5088"/>
              </a:lnSpc>
              <a:buNone/>
            </a:pPr>
            <a:r>
              <a:rPr b="0" lang="en-US" sz="4800" spc="-1" strike="noStrike">
                <a:solidFill>
                  <a:srgbClr val="000000"/>
                </a:solidFill>
                <a:latin typeface="Poppins"/>
              </a:rPr>
              <a:t>Low accuracy - high computation model</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42" name="Group 3"/>
          <p:cNvGrpSpPr/>
          <p:nvPr/>
        </p:nvGrpSpPr>
        <p:grpSpPr>
          <a:xfrm>
            <a:off x="771120" y="502920"/>
            <a:ext cx="1239480" cy="248040"/>
            <a:chOff x="771120" y="502920"/>
            <a:chExt cx="1239480" cy="248040"/>
          </a:xfrm>
        </p:grpSpPr>
        <p:grpSp>
          <p:nvGrpSpPr>
            <p:cNvPr id="543" name="Group 4"/>
            <p:cNvGrpSpPr/>
            <p:nvPr/>
          </p:nvGrpSpPr>
          <p:grpSpPr>
            <a:xfrm>
              <a:off x="771120" y="502920"/>
              <a:ext cx="248040" cy="248040"/>
              <a:chOff x="771120" y="502920"/>
              <a:chExt cx="248040" cy="248040"/>
            </a:xfrm>
          </p:grpSpPr>
          <p:sp>
            <p:nvSpPr>
              <p:cNvPr id="544"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45" name="Group 6"/>
            <p:cNvGrpSpPr/>
            <p:nvPr/>
          </p:nvGrpSpPr>
          <p:grpSpPr>
            <a:xfrm>
              <a:off x="1269720" y="502920"/>
              <a:ext cx="248040" cy="248040"/>
              <a:chOff x="1269720" y="502920"/>
              <a:chExt cx="248040" cy="248040"/>
            </a:xfrm>
          </p:grpSpPr>
          <p:sp>
            <p:nvSpPr>
              <p:cNvPr id="546"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47" name="Group 8"/>
            <p:cNvGrpSpPr/>
            <p:nvPr/>
          </p:nvGrpSpPr>
          <p:grpSpPr>
            <a:xfrm>
              <a:off x="1762560" y="502920"/>
              <a:ext cx="248040" cy="248040"/>
              <a:chOff x="1762560" y="502920"/>
              <a:chExt cx="248040" cy="248040"/>
            </a:xfrm>
          </p:grpSpPr>
          <p:sp>
            <p:nvSpPr>
              <p:cNvPr id="548"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49" name="Freeform 10"/>
          <p:cNvSpPr/>
          <p:nvPr/>
        </p:nvSpPr>
        <p:spPr>
          <a:xfrm>
            <a:off x="1028880" y="3938400"/>
            <a:ext cx="10181880" cy="1204920"/>
          </a:xfrm>
          <a:custGeom>
            <a:avLst/>
            <a:gdLst/>
            <a:ahLst/>
            <a:rect l="l" t="t" r="r" b="b"/>
            <a:pathLst>
              <a:path w="10182225" h="1205243">
                <a:moveTo>
                  <a:pt x="0" y="0"/>
                </a:moveTo>
                <a:lnTo>
                  <a:pt x="10182225" y="0"/>
                </a:lnTo>
                <a:lnTo>
                  <a:pt x="10182225" y="1205243"/>
                </a:lnTo>
                <a:lnTo>
                  <a:pt x="0" y="1205243"/>
                </a:lnTo>
                <a:lnTo>
                  <a:pt x="0" y="0"/>
                </a:lnTo>
                <a:close/>
              </a:path>
            </a:pathLst>
          </a:custGeom>
          <a:blipFill rotWithShape="0">
            <a:blip r:embed="rId2"/>
            <a:srcRect/>
            <a:stretch/>
          </a:blipFill>
          <a:ln w="0">
            <a:noFill/>
          </a:ln>
        </p:spPr>
        <p:style>
          <a:lnRef idx="0"/>
          <a:fillRef idx="0"/>
          <a:effectRef idx="0"/>
          <a:fontRef idx="minor"/>
        </p:style>
      </p:sp>
      <p:sp>
        <p:nvSpPr>
          <p:cNvPr id="550" name="Freeform 11"/>
          <p:cNvSpPr/>
          <p:nvPr/>
        </p:nvSpPr>
        <p:spPr>
          <a:xfrm>
            <a:off x="7314120" y="6312600"/>
            <a:ext cx="9944640" cy="2176560"/>
          </a:xfrm>
          <a:custGeom>
            <a:avLst/>
            <a:gdLst/>
            <a:ahLst/>
            <a:rect l="l" t="t" r="r" b="b"/>
            <a:pathLst>
              <a:path w="9945171" h="2176938">
                <a:moveTo>
                  <a:pt x="0" y="0"/>
                </a:moveTo>
                <a:lnTo>
                  <a:pt x="9945171" y="0"/>
                </a:lnTo>
                <a:lnTo>
                  <a:pt x="9945171" y="2176938"/>
                </a:lnTo>
                <a:lnTo>
                  <a:pt x="0" y="2176938"/>
                </a:lnTo>
                <a:lnTo>
                  <a:pt x="0" y="0"/>
                </a:lnTo>
                <a:close/>
              </a:path>
            </a:pathLst>
          </a:custGeom>
          <a:blipFill rotWithShape="0">
            <a:blip r:embed="rId3"/>
            <a:srcRect/>
            <a:stretch/>
          </a:blipFill>
          <a:ln w="0">
            <a:noFill/>
          </a:ln>
        </p:spPr>
        <p:style>
          <a:lnRef idx="0"/>
          <a:fillRef idx="0"/>
          <a:effectRef idx="0"/>
          <a:fontRef idx="minor"/>
        </p:style>
      </p:sp>
      <p:sp>
        <p:nvSpPr>
          <p:cNvPr id="551" name="TextBox 12"/>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52" name="TextBox 13"/>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553" name="TextBox 14"/>
          <p:cNvSpPr/>
          <p:nvPr/>
        </p:nvSpPr>
        <p:spPr>
          <a:xfrm>
            <a:off x="1172160" y="6637320"/>
            <a:ext cx="4647960" cy="2585160"/>
          </a:xfrm>
          <a:prstGeom prst="rect">
            <a:avLst/>
          </a:prstGeom>
          <a:noFill/>
          <a:ln w="0">
            <a:noFill/>
          </a:ln>
        </p:spPr>
        <p:style>
          <a:lnRef idx="0"/>
          <a:fillRef idx="0"/>
          <a:effectRef idx="0"/>
          <a:fontRef idx="minor"/>
        </p:style>
        <p:txBody>
          <a:bodyPr lIns="0" rIns="0" tIns="0" bIns="0" anchor="t">
            <a:spAutoFit/>
          </a:bodyPr>
          <a:p>
            <a:pPr algn="ctr">
              <a:lnSpc>
                <a:spcPts val="5088"/>
              </a:lnSpc>
              <a:buNone/>
            </a:pPr>
            <a:r>
              <a:rPr b="0" lang="en-US" sz="4800" spc="-1" strike="noStrike">
                <a:solidFill>
                  <a:srgbClr val="000000"/>
                </a:solidFill>
                <a:latin typeface="Poppins"/>
              </a:rPr>
              <a:t>Higher accuracy - low compute model</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55" name="Group 3"/>
          <p:cNvGrpSpPr/>
          <p:nvPr/>
        </p:nvGrpSpPr>
        <p:grpSpPr>
          <a:xfrm>
            <a:off x="771120" y="502920"/>
            <a:ext cx="1239480" cy="248040"/>
            <a:chOff x="771120" y="502920"/>
            <a:chExt cx="1239480" cy="248040"/>
          </a:xfrm>
        </p:grpSpPr>
        <p:grpSp>
          <p:nvGrpSpPr>
            <p:cNvPr id="556" name="Group 4"/>
            <p:cNvGrpSpPr/>
            <p:nvPr/>
          </p:nvGrpSpPr>
          <p:grpSpPr>
            <a:xfrm>
              <a:off x="771120" y="502920"/>
              <a:ext cx="248040" cy="248040"/>
              <a:chOff x="771120" y="502920"/>
              <a:chExt cx="248040" cy="248040"/>
            </a:xfrm>
          </p:grpSpPr>
          <p:sp>
            <p:nvSpPr>
              <p:cNvPr id="557"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58" name="Group 6"/>
            <p:cNvGrpSpPr/>
            <p:nvPr/>
          </p:nvGrpSpPr>
          <p:grpSpPr>
            <a:xfrm>
              <a:off x="1269720" y="502920"/>
              <a:ext cx="248040" cy="248040"/>
              <a:chOff x="1269720" y="502920"/>
              <a:chExt cx="248040" cy="248040"/>
            </a:xfrm>
          </p:grpSpPr>
          <p:sp>
            <p:nvSpPr>
              <p:cNvPr id="559"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60" name="Group 8"/>
            <p:cNvGrpSpPr/>
            <p:nvPr/>
          </p:nvGrpSpPr>
          <p:grpSpPr>
            <a:xfrm>
              <a:off x="1762560" y="502920"/>
              <a:ext cx="248040" cy="248040"/>
              <a:chOff x="1762560" y="502920"/>
              <a:chExt cx="248040" cy="248040"/>
            </a:xfrm>
          </p:grpSpPr>
          <p:sp>
            <p:nvSpPr>
              <p:cNvPr id="561"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62" name="Freeform 10"/>
          <p:cNvSpPr/>
          <p:nvPr/>
        </p:nvSpPr>
        <p:spPr>
          <a:xfrm>
            <a:off x="2010960" y="3455640"/>
            <a:ext cx="8589600" cy="5800320"/>
          </a:xfrm>
          <a:custGeom>
            <a:avLst/>
            <a:gdLst/>
            <a:ahLst/>
            <a:rect l="l" t="t" r="r" b="b"/>
            <a:pathLst>
              <a:path w="8589950" h="5800717">
                <a:moveTo>
                  <a:pt x="0" y="0"/>
                </a:moveTo>
                <a:lnTo>
                  <a:pt x="8589950" y="0"/>
                </a:lnTo>
                <a:lnTo>
                  <a:pt x="8589950" y="5800717"/>
                </a:lnTo>
                <a:lnTo>
                  <a:pt x="0" y="5800717"/>
                </a:lnTo>
                <a:lnTo>
                  <a:pt x="0" y="0"/>
                </a:lnTo>
                <a:close/>
              </a:path>
            </a:pathLst>
          </a:custGeom>
          <a:blipFill rotWithShape="0">
            <a:blip r:embed="rId2"/>
            <a:srcRect/>
            <a:stretch/>
          </a:blipFill>
          <a:ln w="0">
            <a:noFill/>
          </a:ln>
        </p:spPr>
        <p:style>
          <a:lnRef idx="0"/>
          <a:fillRef idx="0"/>
          <a:effectRef idx="0"/>
          <a:fontRef idx="minor"/>
        </p:style>
      </p:sp>
      <p:sp>
        <p:nvSpPr>
          <p:cNvPr id="563"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64"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565" name="TextBox 13"/>
          <p:cNvSpPr/>
          <p:nvPr/>
        </p:nvSpPr>
        <p:spPr>
          <a:xfrm>
            <a:off x="10317600" y="6365520"/>
            <a:ext cx="7480800" cy="1143720"/>
          </a:xfrm>
          <a:prstGeom prst="rect">
            <a:avLst/>
          </a:prstGeom>
          <a:noFill/>
          <a:ln w="0">
            <a:noFill/>
          </a:ln>
        </p:spPr>
        <p:style>
          <a:lnRef idx="0"/>
          <a:fillRef idx="0"/>
          <a:effectRef idx="0"/>
          <a:fontRef idx="minor"/>
        </p:style>
        <p:txBody>
          <a:bodyPr lIns="0" rIns="0" tIns="0" bIns="0" anchor="t">
            <a:spAutoFit/>
          </a:bodyPr>
          <a:p>
            <a:pPr algn="ctr">
              <a:lnSpc>
                <a:spcPts val="4501"/>
              </a:lnSpc>
              <a:buNone/>
            </a:pPr>
            <a:r>
              <a:rPr b="0" lang="en-US" sz="4250" spc="-1" strike="noStrike">
                <a:solidFill>
                  <a:srgbClr val="000000"/>
                </a:solidFill>
                <a:latin typeface="Poppins"/>
              </a:rPr>
              <a:t>Higher accuracy - low compute model</a:t>
            </a:r>
            <a:endParaRPr b="0" lang="en-IN" sz="425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67" name="Group 3"/>
          <p:cNvGrpSpPr/>
          <p:nvPr/>
        </p:nvGrpSpPr>
        <p:grpSpPr>
          <a:xfrm>
            <a:off x="771120" y="502920"/>
            <a:ext cx="1239480" cy="248040"/>
            <a:chOff x="771120" y="502920"/>
            <a:chExt cx="1239480" cy="248040"/>
          </a:xfrm>
        </p:grpSpPr>
        <p:grpSp>
          <p:nvGrpSpPr>
            <p:cNvPr id="568" name="Group 4"/>
            <p:cNvGrpSpPr/>
            <p:nvPr/>
          </p:nvGrpSpPr>
          <p:grpSpPr>
            <a:xfrm>
              <a:off x="771120" y="502920"/>
              <a:ext cx="248040" cy="248040"/>
              <a:chOff x="771120" y="502920"/>
              <a:chExt cx="248040" cy="248040"/>
            </a:xfrm>
          </p:grpSpPr>
          <p:sp>
            <p:nvSpPr>
              <p:cNvPr id="569"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70" name="Group 6"/>
            <p:cNvGrpSpPr/>
            <p:nvPr/>
          </p:nvGrpSpPr>
          <p:grpSpPr>
            <a:xfrm>
              <a:off x="1269720" y="502920"/>
              <a:ext cx="248040" cy="248040"/>
              <a:chOff x="1269720" y="502920"/>
              <a:chExt cx="248040" cy="248040"/>
            </a:xfrm>
          </p:grpSpPr>
          <p:sp>
            <p:nvSpPr>
              <p:cNvPr id="571"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72" name="Group 8"/>
            <p:cNvGrpSpPr/>
            <p:nvPr/>
          </p:nvGrpSpPr>
          <p:grpSpPr>
            <a:xfrm>
              <a:off x="1762560" y="502920"/>
              <a:ext cx="248040" cy="248040"/>
              <a:chOff x="1762560" y="502920"/>
              <a:chExt cx="248040" cy="248040"/>
            </a:xfrm>
          </p:grpSpPr>
          <p:sp>
            <p:nvSpPr>
              <p:cNvPr id="573"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74" name="Freeform 10"/>
          <p:cNvSpPr/>
          <p:nvPr/>
        </p:nvSpPr>
        <p:spPr>
          <a:xfrm>
            <a:off x="2369880" y="3210840"/>
            <a:ext cx="7947360" cy="6289920"/>
          </a:xfrm>
          <a:custGeom>
            <a:avLst/>
            <a:gdLst/>
            <a:ahLst/>
            <a:rect l="l" t="t" r="r" b="b"/>
            <a:pathLst>
              <a:path w="7947575" h="6290456">
                <a:moveTo>
                  <a:pt x="0" y="0"/>
                </a:moveTo>
                <a:lnTo>
                  <a:pt x="7947574" y="0"/>
                </a:lnTo>
                <a:lnTo>
                  <a:pt x="7947574" y="6290456"/>
                </a:lnTo>
                <a:lnTo>
                  <a:pt x="0" y="6290456"/>
                </a:lnTo>
                <a:lnTo>
                  <a:pt x="0" y="0"/>
                </a:lnTo>
                <a:close/>
              </a:path>
            </a:pathLst>
          </a:custGeom>
          <a:blipFill rotWithShape="0">
            <a:blip r:embed="rId2"/>
            <a:srcRect/>
            <a:stretch/>
          </a:blipFill>
          <a:ln w="0">
            <a:noFill/>
          </a:ln>
        </p:spPr>
        <p:style>
          <a:lnRef idx="0"/>
          <a:fillRef idx="0"/>
          <a:effectRef idx="0"/>
          <a:fontRef idx="minor"/>
        </p:style>
      </p:sp>
      <p:sp>
        <p:nvSpPr>
          <p:cNvPr id="575"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76"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1" name="Table 2"/>
          <p:cNvGraphicFramePr/>
          <p:nvPr/>
        </p:nvGraphicFramePr>
        <p:xfrm>
          <a:off x="0" y="1028880"/>
          <a:ext cx="18287640" cy="9554760"/>
        </p:xfrm>
        <a:graphic>
          <a:graphicData uri="http://schemas.openxmlformats.org/drawingml/2006/table">
            <a:tbl>
              <a:tblPr/>
              <a:tblGrid>
                <a:gridCol w="1403640"/>
                <a:gridCol w="3755520"/>
                <a:gridCol w="3984480"/>
                <a:gridCol w="5126760"/>
                <a:gridCol w="4017240"/>
              </a:tblGrid>
              <a:tr h="1063440">
                <a:tc>
                  <a:txBody>
                    <a:bodyPr lIns="47520" rIns="47520" tIns="47520" bIns="47520" anchor="ctr">
                      <a:noAutofit/>
                    </a:bodyPr>
                    <a:p>
                      <a:pPr>
                        <a:lnSpc>
                          <a:spcPts val="2940"/>
                        </a:lnSpc>
                        <a:buNone/>
                      </a:pPr>
                      <a:r>
                        <a:rPr b="0" lang="en-US" sz="2100" spc="-1" strike="noStrike">
                          <a:solidFill>
                            <a:srgbClr val="000000"/>
                          </a:solidFill>
                          <a:latin typeface="Poppins Bold"/>
                        </a:rPr>
                        <a:t>S NO.</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Paper Title, Author, Publication, Year</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3359"/>
                        </a:lnSpc>
                        <a:buNone/>
                      </a:pPr>
                      <a:r>
                        <a:rPr b="0" lang="en-US" sz="2400" spc="-1" strike="noStrike">
                          <a:solidFill>
                            <a:srgbClr val="000000"/>
                          </a:solidFill>
                          <a:latin typeface="Poppins Bold"/>
                        </a:rPr>
                        <a:t>Methodology</a:t>
                      </a:r>
                      <a:endParaRPr b="0" lang="en-IN" sz="24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Advantages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Limitations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4389120">
                <a:tc>
                  <a:txBody>
                    <a:bodyPr lIns="47520" rIns="47520" tIns="47520" bIns="47520" anchor="ctr">
                      <a:noAutofit/>
                    </a:bodyPr>
                    <a:p>
                      <a:pPr algn="ctr">
                        <a:lnSpc>
                          <a:spcPts val="2940"/>
                        </a:lnSpc>
                        <a:buNone/>
                      </a:pPr>
                      <a:r>
                        <a:rPr b="0" lang="en-US" sz="2100" spc="-1" strike="noStrike">
                          <a:solidFill>
                            <a:srgbClr val="000000"/>
                          </a:solidFill>
                          <a:latin typeface="Poppins"/>
                        </a:rPr>
                        <a:t>1.</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Video based exercise recognition and correct pose detection</a:t>
                      </a:r>
                      <a:endParaRPr b="0" lang="en-IN" sz="2100" spc="-1" strike="noStrike">
                        <a:latin typeface="Arial"/>
                      </a:endParaRPr>
                    </a:p>
                    <a:p>
                      <a:pPr>
                        <a:lnSpc>
                          <a:spcPts val="2940"/>
                        </a:lnSpc>
                        <a:buNone/>
                      </a:pPr>
                      <a:r>
                        <a:rPr b="0" lang="en-US" sz="2100" spc="-1" strike="noStrike">
                          <a:solidFill>
                            <a:srgbClr val="000000"/>
                          </a:solidFill>
                          <a:latin typeface="Poppins"/>
                        </a:rPr>
                        <a:t>Tushar Rangari, Sudhanshu Kumar; Partha Pratim Roy; Debi Prosad Dogra;</a:t>
                      </a:r>
                      <a:endParaRPr b="0" lang="en-IN" sz="2100" spc="-1" strike="noStrike">
                        <a:latin typeface="Arial"/>
                      </a:endParaRPr>
                    </a:p>
                    <a:p>
                      <a:pPr>
                        <a:lnSpc>
                          <a:spcPts val="2940"/>
                        </a:lnSpc>
                        <a:buNone/>
                      </a:pPr>
                      <a:r>
                        <a:rPr b="0" lang="en-US" sz="2100" spc="-1" strike="noStrike">
                          <a:solidFill>
                            <a:srgbClr val="000000"/>
                          </a:solidFill>
                          <a:latin typeface="Poppins"/>
                        </a:rPr>
                        <a:t>Byung-Gyu Kim. </a:t>
                      </a:r>
                      <a:endParaRPr b="0" lang="en-IN" sz="2100" spc="-1" strike="noStrike">
                        <a:latin typeface="Arial"/>
                      </a:endParaRPr>
                    </a:p>
                    <a:p>
                      <a:pPr>
                        <a:lnSpc>
                          <a:spcPts val="2940"/>
                        </a:lnSpc>
                        <a:buNone/>
                      </a:pPr>
                      <a:r>
                        <a:rPr b="0" lang="en-US" sz="2100" spc="-1" strike="noStrike" u="sng">
                          <a:solidFill>
                            <a:srgbClr val="0000ff"/>
                          </a:solidFill>
                          <a:uFillTx/>
                          <a:latin typeface="Poppins"/>
                          <a:hlinkClick r:id="rId1"/>
                        </a:rPr>
                        <a:t>Multimedia Tools and Applications</a:t>
                      </a:r>
                      <a:endParaRPr b="0" lang="en-IN" sz="2100" spc="-1" strike="noStrike">
                        <a:latin typeface="Arial"/>
                      </a:endParaRPr>
                    </a:p>
                    <a:p>
                      <a:pPr>
                        <a:lnSpc>
                          <a:spcPts val="2940"/>
                        </a:lnSpc>
                        <a:buNone/>
                      </a:pPr>
                      <a:r>
                        <a:rPr b="0" lang="en-US" sz="2100" spc="-1" strike="noStrike">
                          <a:solidFill>
                            <a:srgbClr val="000000"/>
                          </a:solidFill>
                          <a:latin typeface="Poppins"/>
                        </a:rPr>
                        <a:t>, 2022.</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The model proposes fetching skeleton joints (18 points) from the image with the help OpenPose and feed them as input to the LSTM classifier for the purpose of classifying the exercise.</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The model can be applied to larger datasets and would work if the training includes learning through multiple views from different angles.</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The model performs better than existing works and achieved an accuracy of 97.01%.</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Being a 2D model, this may not accurately represent the depth or true 3D spatial information of the movement leading to inaccuracies.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4102200">
                <a:tc>
                  <a:txBody>
                    <a:bodyPr lIns="47520" rIns="47520" tIns="47520" bIns="47520" anchor="ctr">
                      <a:noAutofit/>
                    </a:bodyPr>
                    <a:p>
                      <a:pPr algn="ctr">
                        <a:lnSpc>
                          <a:spcPts val="2659"/>
                        </a:lnSpc>
                        <a:buNone/>
                      </a:pPr>
                      <a:r>
                        <a:rPr b="0" lang="en-US" sz="1900" spc="-1" strike="noStrike">
                          <a:solidFill>
                            <a:srgbClr val="000000"/>
                          </a:solidFill>
                          <a:latin typeface="Poppins"/>
                        </a:rPr>
                        <a:t>2.</a:t>
                      </a:r>
                      <a:endParaRPr b="0" lang="en-IN" sz="19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A real-time algorithm for weight training detection and correction</a:t>
                      </a:r>
                      <a:endParaRPr b="0" lang="en-IN" sz="2100" spc="-1" strike="noStrike">
                        <a:latin typeface="Arial"/>
                      </a:endParaRPr>
                    </a:p>
                    <a:p>
                      <a:pPr>
                        <a:lnSpc>
                          <a:spcPts val="2940"/>
                        </a:lnSpc>
                        <a:buNone/>
                      </a:pPr>
                      <a:r>
                        <a:rPr b="0" lang="en-US" sz="2100" spc="-1" strike="noStrike">
                          <a:solidFill>
                            <a:srgbClr val="000000"/>
                          </a:solidFill>
                          <a:latin typeface="Poppins"/>
                        </a:rPr>
                        <a:t>Chen-Yi Lin; Kuan-Cheng Jian. </a:t>
                      </a:r>
                      <a:r>
                        <a:rPr b="0" lang="en-US" sz="2100" spc="-1" strike="noStrike" u="sng">
                          <a:solidFill>
                            <a:srgbClr val="0000ff"/>
                          </a:solidFill>
                          <a:uFillTx/>
                          <a:latin typeface="Poppins"/>
                          <a:hlinkClick r:id="rId2"/>
                        </a:rPr>
                        <a:t>Soft Computing - A Fusion of Foundations, Methodologies and Applications Volume 26 Issue 10 </a:t>
                      </a:r>
                      <a:r>
                        <a:rPr b="0" lang="en-US" sz="2100" spc="-1" strike="noStrike">
                          <a:solidFill>
                            <a:srgbClr val="000000"/>
                          </a:solidFill>
                          <a:latin typeface="Poppins"/>
                        </a:rPr>
                        <a:t>May 2022</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The paper proposes combining OpenPose with webcams and developing the WTPose algorithm which can determine a weight trainee’s posture and display the correct posture.</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The WTPose algorithm can accurately and quickly determine whether trainee's weight training posture is correct.</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The proposed algorithm provides corresponding corrective message for selective exercises.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In order to improve the overall accuracy, 3D human posture detection methods could be employed to track the body skeleton.</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It is also possible to increase the system's functionality to include other sports.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bl>
          </a:graphicData>
        </a:graphic>
      </p:graphicFrame>
      <p:sp>
        <p:nvSpPr>
          <p:cNvPr id="82" name="Freeform 3"/>
          <p:cNvSpPr/>
          <p:nvPr/>
        </p:nvSpPr>
        <p:spPr>
          <a:xfrm>
            <a:off x="0" y="8782560"/>
            <a:ext cx="1358280" cy="1641960"/>
          </a:xfrm>
          <a:custGeom>
            <a:avLst/>
            <a:gdLst/>
            <a:ahLst/>
            <a:rect l="l" t="t" r="r" b="b"/>
            <a:pathLst>
              <a:path w="1358688" h="1642370">
                <a:moveTo>
                  <a:pt x="0" y="0"/>
                </a:moveTo>
                <a:lnTo>
                  <a:pt x="1358688" y="0"/>
                </a:lnTo>
                <a:lnTo>
                  <a:pt x="1358688" y="1642370"/>
                </a:lnTo>
                <a:lnTo>
                  <a:pt x="0" y="1642370"/>
                </a:lnTo>
                <a:lnTo>
                  <a:pt x="0" y="0"/>
                </a:lnTo>
                <a:close/>
              </a:path>
            </a:pathLst>
          </a:custGeom>
          <a:blipFill rotWithShape="0">
            <a:blip r:embed="rId3"/>
            <a:srcRect/>
            <a:stretch/>
          </a:blipFill>
          <a:ln w="0">
            <a:noFill/>
          </a:ln>
        </p:spPr>
        <p:style>
          <a:lnRef idx="0"/>
          <a:fillRef idx="0"/>
          <a:effectRef idx="0"/>
          <a:fontRef idx="minor"/>
        </p:style>
      </p:sp>
      <p:sp>
        <p:nvSpPr>
          <p:cNvPr id="83" name="Freeform 4"/>
          <p:cNvSpPr/>
          <p:nvPr/>
        </p:nvSpPr>
        <p:spPr>
          <a:xfrm>
            <a:off x="14259960" y="-2477160"/>
            <a:ext cx="4642200" cy="3857400"/>
          </a:xfrm>
          <a:custGeom>
            <a:avLst/>
            <a:gdLst/>
            <a:ahLst/>
            <a:rect l="l" t="t" r="r" b="b"/>
            <a:pathLst>
              <a:path w="4642708" h="3857668">
                <a:moveTo>
                  <a:pt x="0" y="0"/>
                </a:moveTo>
                <a:lnTo>
                  <a:pt x="4642709" y="0"/>
                </a:lnTo>
                <a:lnTo>
                  <a:pt x="4642709" y="3857668"/>
                </a:lnTo>
                <a:lnTo>
                  <a:pt x="0" y="3857668"/>
                </a:lnTo>
                <a:lnTo>
                  <a:pt x="0" y="0"/>
                </a:lnTo>
                <a:close/>
              </a:path>
            </a:pathLst>
          </a:custGeom>
          <a:blipFill rotWithShape="0">
            <a:blip r:embed="rId4"/>
            <a:srcRect/>
            <a:stretch/>
          </a:blipFill>
          <a:ln w="0">
            <a:noFill/>
          </a:ln>
        </p:spPr>
        <p:style>
          <a:lnRef idx="0"/>
          <a:fillRef idx="0"/>
          <a:effectRef idx="0"/>
          <a:fontRef idx="minor"/>
        </p:style>
      </p:sp>
      <p:sp>
        <p:nvSpPr>
          <p:cNvPr id="84" name="TextBox 5"/>
          <p:cNvSpPr/>
          <p:nvPr/>
        </p:nvSpPr>
        <p:spPr>
          <a:xfrm>
            <a:off x="202680" y="32436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LITERATURE SURVEY</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78" name="Group 3"/>
          <p:cNvGrpSpPr/>
          <p:nvPr/>
        </p:nvGrpSpPr>
        <p:grpSpPr>
          <a:xfrm>
            <a:off x="771120" y="502920"/>
            <a:ext cx="1239480" cy="248040"/>
            <a:chOff x="771120" y="502920"/>
            <a:chExt cx="1239480" cy="248040"/>
          </a:xfrm>
        </p:grpSpPr>
        <p:grpSp>
          <p:nvGrpSpPr>
            <p:cNvPr id="579" name="Group 4"/>
            <p:cNvGrpSpPr/>
            <p:nvPr/>
          </p:nvGrpSpPr>
          <p:grpSpPr>
            <a:xfrm>
              <a:off x="771120" y="502920"/>
              <a:ext cx="248040" cy="248040"/>
              <a:chOff x="771120" y="502920"/>
              <a:chExt cx="248040" cy="248040"/>
            </a:xfrm>
          </p:grpSpPr>
          <p:sp>
            <p:nvSpPr>
              <p:cNvPr id="580"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81" name="Group 6"/>
            <p:cNvGrpSpPr/>
            <p:nvPr/>
          </p:nvGrpSpPr>
          <p:grpSpPr>
            <a:xfrm>
              <a:off x="1269720" y="502920"/>
              <a:ext cx="248040" cy="248040"/>
              <a:chOff x="1269720" y="502920"/>
              <a:chExt cx="248040" cy="248040"/>
            </a:xfrm>
          </p:grpSpPr>
          <p:sp>
            <p:nvSpPr>
              <p:cNvPr id="582"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83" name="Group 8"/>
            <p:cNvGrpSpPr/>
            <p:nvPr/>
          </p:nvGrpSpPr>
          <p:grpSpPr>
            <a:xfrm>
              <a:off x="1762560" y="502920"/>
              <a:ext cx="248040" cy="248040"/>
              <a:chOff x="1762560" y="502920"/>
              <a:chExt cx="248040" cy="248040"/>
            </a:xfrm>
          </p:grpSpPr>
          <p:sp>
            <p:nvSpPr>
              <p:cNvPr id="584"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85" name="Freeform 10"/>
          <p:cNvSpPr/>
          <p:nvPr/>
        </p:nvSpPr>
        <p:spPr>
          <a:xfrm>
            <a:off x="3571560" y="3047760"/>
            <a:ext cx="7875360" cy="6310080"/>
          </a:xfrm>
          <a:custGeom>
            <a:avLst/>
            <a:gdLst/>
            <a:ahLst/>
            <a:rect l="l" t="t" r="r" b="b"/>
            <a:pathLst>
              <a:path w="7875833" h="6310450">
                <a:moveTo>
                  <a:pt x="0" y="0"/>
                </a:moveTo>
                <a:lnTo>
                  <a:pt x="7875833" y="0"/>
                </a:lnTo>
                <a:lnTo>
                  <a:pt x="7875833" y="6310450"/>
                </a:lnTo>
                <a:lnTo>
                  <a:pt x="0" y="6310450"/>
                </a:lnTo>
                <a:lnTo>
                  <a:pt x="0" y="0"/>
                </a:lnTo>
                <a:close/>
              </a:path>
            </a:pathLst>
          </a:custGeom>
          <a:blipFill rotWithShape="0">
            <a:blip r:embed="rId2"/>
            <a:srcRect/>
            <a:stretch/>
          </a:blipFill>
          <a:ln w="0">
            <a:noFill/>
          </a:ln>
        </p:spPr>
        <p:style>
          <a:lnRef idx="0"/>
          <a:fillRef idx="0"/>
          <a:effectRef idx="0"/>
          <a:fontRef idx="minor"/>
        </p:style>
      </p:sp>
      <p:sp>
        <p:nvSpPr>
          <p:cNvPr id="586"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87"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589" name="Group 3"/>
          <p:cNvGrpSpPr/>
          <p:nvPr/>
        </p:nvGrpSpPr>
        <p:grpSpPr>
          <a:xfrm>
            <a:off x="771120" y="502920"/>
            <a:ext cx="1239480" cy="248040"/>
            <a:chOff x="771120" y="502920"/>
            <a:chExt cx="1239480" cy="248040"/>
          </a:xfrm>
        </p:grpSpPr>
        <p:grpSp>
          <p:nvGrpSpPr>
            <p:cNvPr id="590" name="Group 4"/>
            <p:cNvGrpSpPr/>
            <p:nvPr/>
          </p:nvGrpSpPr>
          <p:grpSpPr>
            <a:xfrm>
              <a:off x="771120" y="502920"/>
              <a:ext cx="248040" cy="248040"/>
              <a:chOff x="771120" y="502920"/>
              <a:chExt cx="248040" cy="248040"/>
            </a:xfrm>
          </p:grpSpPr>
          <p:sp>
            <p:nvSpPr>
              <p:cNvPr id="591"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92" name="Group 6"/>
            <p:cNvGrpSpPr/>
            <p:nvPr/>
          </p:nvGrpSpPr>
          <p:grpSpPr>
            <a:xfrm>
              <a:off x="1269720" y="502920"/>
              <a:ext cx="248040" cy="248040"/>
              <a:chOff x="1269720" y="502920"/>
              <a:chExt cx="248040" cy="248040"/>
            </a:xfrm>
          </p:grpSpPr>
          <p:sp>
            <p:nvSpPr>
              <p:cNvPr id="593"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594" name="Group 8"/>
            <p:cNvGrpSpPr/>
            <p:nvPr/>
          </p:nvGrpSpPr>
          <p:grpSpPr>
            <a:xfrm>
              <a:off x="1762560" y="502920"/>
              <a:ext cx="248040" cy="248040"/>
              <a:chOff x="1762560" y="502920"/>
              <a:chExt cx="248040" cy="248040"/>
            </a:xfrm>
          </p:grpSpPr>
          <p:sp>
            <p:nvSpPr>
              <p:cNvPr id="595"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596" name="Freeform 10"/>
          <p:cNvSpPr/>
          <p:nvPr/>
        </p:nvSpPr>
        <p:spPr>
          <a:xfrm>
            <a:off x="3609360" y="3047760"/>
            <a:ext cx="7921800" cy="6282720"/>
          </a:xfrm>
          <a:custGeom>
            <a:avLst/>
            <a:gdLst/>
            <a:ahLst/>
            <a:rect l="l" t="t" r="r" b="b"/>
            <a:pathLst>
              <a:path w="7922217" h="6283138">
                <a:moveTo>
                  <a:pt x="0" y="0"/>
                </a:moveTo>
                <a:lnTo>
                  <a:pt x="7922218" y="0"/>
                </a:lnTo>
                <a:lnTo>
                  <a:pt x="7922218" y="6283138"/>
                </a:lnTo>
                <a:lnTo>
                  <a:pt x="0" y="6283138"/>
                </a:lnTo>
                <a:lnTo>
                  <a:pt x="0" y="0"/>
                </a:lnTo>
                <a:close/>
              </a:path>
            </a:pathLst>
          </a:custGeom>
          <a:blipFill rotWithShape="0">
            <a:blip r:embed="rId2"/>
            <a:srcRect/>
            <a:stretch/>
          </a:blipFill>
          <a:ln w="0">
            <a:noFill/>
          </a:ln>
        </p:spPr>
        <p:style>
          <a:lnRef idx="0"/>
          <a:fillRef idx="0"/>
          <a:effectRef idx="0"/>
          <a:fontRef idx="minor"/>
        </p:style>
      </p:sp>
      <p:sp>
        <p:nvSpPr>
          <p:cNvPr id="597"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598"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00" name="Group 3"/>
          <p:cNvGrpSpPr/>
          <p:nvPr/>
        </p:nvGrpSpPr>
        <p:grpSpPr>
          <a:xfrm>
            <a:off x="771120" y="502920"/>
            <a:ext cx="1239480" cy="248040"/>
            <a:chOff x="771120" y="502920"/>
            <a:chExt cx="1239480" cy="248040"/>
          </a:xfrm>
        </p:grpSpPr>
        <p:grpSp>
          <p:nvGrpSpPr>
            <p:cNvPr id="601" name="Group 4"/>
            <p:cNvGrpSpPr/>
            <p:nvPr/>
          </p:nvGrpSpPr>
          <p:grpSpPr>
            <a:xfrm>
              <a:off x="771120" y="502920"/>
              <a:ext cx="248040" cy="248040"/>
              <a:chOff x="771120" y="502920"/>
              <a:chExt cx="248040" cy="248040"/>
            </a:xfrm>
          </p:grpSpPr>
          <p:sp>
            <p:nvSpPr>
              <p:cNvPr id="602"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03" name="Group 6"/>
            <p:cNvGrpSpPr/>
            <p:nvPr/>
          </p:nvGrpSpPr>
          <p:grpSpPr>
            <a:xfrm>
              <a:off x="1269720" y="502920"/>
              <a:ext cx="248040" cy="248040"/>
              <a:chOff x="1269720" y="502920"/>
              <a:chExt cx="248040" cy="248040"/>
            </a:xfrm>
          </p:grpSpPr>
          <p:sp>
            <p:nvSpPr>
              <p:cNvPr id="604"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05" name="Group 8"/>
            <p:cNvGrpSpPr/>
            <p:nvPr/>
          </p:nvGrpSpPr>
          <p:grpSpPr>
            <a:xfrm>
              <a:off x="1762560" y="502920"/>
              <a:ext cx="248040" cy="248040"/>
              <a:chOff x="1762560" y="502920"/>
              <a:chExt cx="248040" cy="248040"/>
            </a:xfrm>
          </p:grpSpPr>
          <p:sp>
            <p:nvSpPr>
              <p:cNvPr id="606"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07" name="Freeform 10"/>
          <p:cNvSpPr/>
          <p:nvPr/>
        </p:nvSpPr>
        <p:spPr>
          <a:xfrm>
            <a:off x="2617560" y="3574800"/>
            <a:ext cx="6526080" cy="5936400"/>
          </a:xfrm>
          <a:custGeom>
            <a:avLst/>
            <a:gdLst/>
            <a:ahLst/>
            <a:rect l="l" t="t" r="r" b="b"/>
            <a:pathLst>
              <a:path w="6526367" h="5936758">
                <a:moveTo>
                  <a:pt x="0" y="0"/>
                </a:moveTo>
                <a:lnTo>
                  <a:pt x="6526367" y="0"/>
                </a:lnTo>
                <a:lnTo>
                  <a:pt x="6526367" y="5936758"/>
                </a:lnTo>
                <a:lnTo>
                  <a:pt x="0" y="5936758"/>
                </a:lnTo>
                <a:lnTo>
                  <a:pt x="0" y="0"/>
                </a:lnTo>
                <a:close/>
              </a:path>
            </a:pathLst>
          </a:custGeom>
          <a:blipFill rotWithShape="0">
            <a:blip r:embed="rId2"/>
            <a:srcRect/>
            <a:stretch/>
          </a:blipFill>
          <a:ln w="0">
            <a:noFill/>
          </a:ln>
        </p:spPr>
        <p:style>
          <a:lnRef idx="0"/>
          <a:fillRef idx="0"/>
          <a:effectRef idx="0"/>
          <a:fontRef idx="minor"/>
        </p:style>
      </p:sp>
      <p:sp>
        <p:nvSpPr>
          <p:cNvPr id="608"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30% IMPLEMENTATION</a:t>
            </a:r>
            <a:endParaRPr b="0" lang="en-IN" sz="4800" spc="-1" strike="noStrike">
              <a:latin typeface="Arial"/>
            </a:endParaRPr>
          </a:p>
        </p:txBody>
      </p:sp>
      <p:sp>
        <p:nvSpPr>
          <p:cNvPr id="609"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610" name="TextBox 13"/>
          <p:cNvSpPr/>
          <p:nvPr/>
        </p:nvSpPr>
        <p:spPr>
          <a:xfrm>
            <a:off x="9788400" y="6200640"/>
            <a:ext cx="7667280" cy="807480"/>
          </a:xfrm>
          <a:prstGeom prst="rect">
            <a:avLst/>
          </a:prstGeom>
          <a:noFill/>
          <a:ln w="0">
            <a:noFill/>
          </a:ln>
        </p:spPr>
        <p:style>
          <a:lnRef idx="0"/>
          <a:fillRef idx="0"/>
          <a:effectRef idx="0"/>
          <a:fontRef idx="minor"/>
        </p:style>
        <p:txBody>
          <a:bodyPr lIns="0" rIns="0" tIns="0" bIns="0" anchor="t">
            <a:spAutoFit/>
          </a:bodyPr>
          <a:p>
            <a:pPr algn="ctr">
              <a:lnSpc>
                <a:spcPts val="3180"/>
              </a:lnSpc>
              <a:buNone/>
            </a:pPr>
            <a:r>
              <a:rPr b="0" lang="en-US" sz="3000" spc="-1" strike="noStrike">
                <a:solidFill>
                  <a:srgbClr val="000000"/>
                </a:solidFill>
                <a:latin typeface="Poppins"/>
              </a:rPr>
              <a:t>RAM and CPU usage of Movenet thunder</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12" name="Group 3"/>
          <p:cNvGrpSpPr/>
          <p:nvPr/>
        </p:nvGrpSpPr>
        <p:grpSpPr>
          <a:xfrm>
            <a:off x="771120" y="502920"/>
            <a:ext cx="1239480" cy="248040"/>
            <a:chOff x="771120" y="502920"/>
            <a:chExt cx="1239480" cy="248040"/>
          </a:xfrm>
        </p:grpSpPr>
        <p:grpSp>
          <p:nvGrpSpPr>
            <p:cNvPr id="613" name="Group 4"/>
            <p:cNvGrpSpPr/>
            <p:nvPr/>
          </p:nvGrpSpPr>
          <p:grpSpPr>
            <a:xfrm>
              <a:off x="771120" y="502920"/>
              <a:ext cx="248040" cy="248040"/>
              <a:chOff x="771120" y="502920"/>
              <a:chExt cx="248040" cy="248040"/>
            </a:xfrm>
          </p:grpSpPr>
          <p:sp>
            <p:nvSpPr>
              <p:cNvPr id="614"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15" name="Group 6"/>
            <p:cNvGrpSpPr/>
            <p:nvPr/>
          </p:nvGrpSpPr>
          <p:grpSpPr>
            <a:xfrm>
              <a:off x="1269720" y="502920"/>
              <a:ext cx="248040" cy="248040"/>
              <a:chOff x="1269720" y="502920"/>
              <a:chExt cx="248040" cy="248040"/>
            </a:xfrm>
          </p:grpSpPr>
          <p:sp>
            <p:nvSpPr>
              <p:cNvPr id="616"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17" name="Group 8"/>
            <p:cNvGrpSpPr/>
            <p:nvPr/>
          </p:nvGrpSpPr>
          <p:grpSpPr>
            <a:xfrm>
              <a:off x="1762560" y="502920"/>
              <a:ext cx="248040" cy="248040"/>
              <a:chOff x="1762560" y="502920"/>
              <a:chExt cx="248040" cy="248040"/>
            </a:xfrm>
          </p:grpSpPr>
          <p:sp>
            <p:nvSpPr>
              <p:cNvPr id="618"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19" name="Freeform 10"/>
          <p:cNvSpPr/>
          <p:nvPr/>
        </p:nvSpPr>
        <p:spPr>
          <a:xfrm>
            <a:off x="958320" y="4800600"/>
            <a:ext cx="12120840" cy="4113720"/>
          </a:xfrm>
          <a:custGeom>
            <a:avLst/>
            <a:gdLst/>
            <a:ahLst/>
            <a:rect l="l" t="t" r="r" b="b"/>
            <a:pathLst>
              <a:path w="12121220" h="4114137">
                <a:moveTo>
                  <a:pt x="0" y="0"/>
                </a:moveTo>
                <a:lnTo>
                  <a:pt x="12121219" y="0"/>
                </a:lnTo>
                <a:lnTo>
                  <a:pt x="12121219" y="4114137"/>
                </a:lnTo>
                <a:lnTo>
                  <a:pt x="0" y="4114137"/>
                </a:lnTo>
                <a:lnTo>
                  <a:pt x="0" y="0"/>
                </a:lnTo>
                <a:close/>
              </a:path>
            </a:pathLst>
          </a:custGeom>
          <a:blipFill rotWithShape="0">
            <a:blip r:embed="rId2"/>
            <a:srcRect/>
            <a:stretch/>
          </a:blipFill>
          <a:ln w="0">
            <a:noFill/>
          </a:ln>
        </p:spPr>
        <p:style>
          <a:lnRef idx="0"/>
          <a:fillRef idx="0"/>
          <a:effectRef idx="0"/>
          <a:fontRef idx="minor"/>
        </p:style>
      </p:sp>
      <p:sp>
        <p:nvSpPr>
          <p:cNvPr id="620"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21"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622" name="TextBox 13"/>
          <p:cNvSpPr/>
          <p:nvPr/>
        </p:nvSpPr>
        <p:spPr>
          <a:xfrm>
            <a:off x="958320" y="3723120"/>
            <a:ext cx="7373880" cy="753480"/>
          </a:xfrm>
          <a:prstGeom prst="rect">
            <a:avLst/>
          </a:prstGeom>
          <a:noFill/>
          <a:ln w="0">
            <a:noFill/>
          </a:ln>
        </p:spPr>
        <p:style>
          <a:lnRef idx="0"/>
          <a:fillRef idx="0"/>
          <a:effectRef idx="0"/>
          <a:fontRef idx="minor"/>
        </p:style>
        <p:txBody>
          <a:bodyPr lIns="0" rIns="0" tIns="0" bIns="0" anchor="t">
            <a:spAutoFit/>
          </a:bodyPr>
          <a:p>
            <a:pPr algn="ctr">
              <a:lnSpc>
                <a:spcPts val="2968"/>
              </a:lnSpc>
              <a:buNone/>
            </a:pPr>
            <a:r>
              <a:rPr b="0" lang="en-US" sz="2800" spc="-1" strike="noStrike">
                <a:solidFill>
                  <a:srgbClr val="000000"/>
                </a:solidFill>
                <a:latin typeface="Poppins Bold"/>
              </a:rPr>
              <a:t>LSTM MODEL CLASSIFICATOIN ACCURACY</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24" name="Group 3"/>
          <p:cNvGrpSpPr/>
          <p:nvPr/>
        </p:nvGrpSpPr>
        <p:grpSpPr>
          <a:xfrm>
            <a:off x="771120" y="502920"/>
            <a:ext cx="1239480" cy="248040"/>
            <a:chOff x="771120" y="502920"/>
            <a:chExt cx="1239480" cy="248040"/>
          </a:xfrm>
        </p:grpSpPr>
        <p:grpSp>
          <p:nvGrpSpPr>
            <p:cNvPr id="625" name="Group 4"/>
            <p:cNvGrpSpPr/>
            <p:nvPr/>
          </p:nvGrpSpPr>
          <p:grpSpPr>
            <a:xfrm>
              <a:off x="771120" y="502920"/>
              <a:ext cx="248040" cy="248040"/>
              <a:chOff x="771120" y="502920"/>
              <a:chExt cx="248040" cy="248040"/>
            </a:xfrm>
          </p:grpSpPr>
          <p:sp>
            <p:nvSpPr>
              <p:cNvPr id="626"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27" name="Group 6"/>
            <p:cNvGrpSpPr/>
            <p:nvPr/>
          </p:nvGrpSpPr>
          <p:grpSpPr>
            <a:xfrm>
              <a:off x="1269720" y="502920"/>
              <a:ext cx="248040" cy="248040"/>
              <a:chOff x="1269720" y="502920"/>
              <a:chExt cx="248040" cy="248040"/>
            </a:xfrm>
          </p:grpSpPr>
          <p:sp>
            <p:nvSpPr>
              <p:cNvPr id="628"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29" name="Group 8"/>
            <p:cNvGrpSpPr/>
            <p:nvPr/>
          </p:nvGrpSpPr>
          <p:grpSpPr>
            <a:xfrm>
              <a:off x="1762560" y="502920"/>
              <a:ext cx="248040" cy="248040"/>
              <a:chOff x="1762560" y="502920"/>
              <a:chExt cx="248040" cy="248040"/>
            </a:xfrm>
          </p:grpSpPr>
          <p:sp>
            <p:nvSpPr>
              <p:cNvPr id="630"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31" name="Freeform 10"/>
          <p:cNvSpPr/>
          <p:nvPr/>
        </p:nvSpPr>
        <p:spPr>
          <a:xfrm>
            <a:off x="1028880" y="3406320"/>
            <a:ext cx="11483640" cy="6751080"/>
          </a:xfrm>
          <a:custGeom>
            <a:avLst/>
            <a:gdLst/>
            <a:ahLst/>
            <a:rect l="l" t="t" r="r" b="b"/>
            <a:pathLst>
              <a:path w="11483900" h="6751592">
                <a:moveTo>
                  <a:pt x="0" y="0"/>
                </a:moveTo>
                <a:lnTo>
                  <a:pt x="11483900" y="0"/>
                </a:lnTo>
                <a:lnTo>
                  <a:pt x="11483900" y="6751591"/>
                </a:lnTo>
                <a:lnTo>
                  <a:pt x="0" y="6751591"/>
                </a:lnTo>
                <a:lnTo>
                  <a:pt x="0" y="0"/>
                </a:lnTo>
                <a:close/>
              </a:path>
            </a:pathLst>
          </a:custGeom>
          <a:blipFill rotWithShape="0">
            <a:blip r:embed="rId2"/>
            <a:srcRect/>
            <a:stretch/>
          </a:blipFill>
          <a:ln w="0">
            <a:noFill/>
          </a:ln>
        </p:spPr>
        <p:style>
          <a:lnRef idx="0"/>
          <a:fillRef idx="0"/>
          <a:effectRef idx="0"/>
          <a:fontRef idx="minor"/>
        </p:style>
      </p:sp>
      <p:sp>
        <p:nvSpPr>
          <p:cNvPr id="632"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33"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
        <p:nvSpPr>
          <p:cNvPr id="634" name="TextBox 13"/>
          <p:cNvSpPr/>
          <p:nvPr/>
        </p:nvSpPr>
        <p:spPr>
          <a:xfrm>
            <a:off x="13821120" y="6033240"/>
            <a:ext cx="2734560" cy="2314440"/>
          </a:xfrm>
          <a:prstGeom prst="rect">
            <a:avLst/>
          </a:prstGeom>
          <a:noFill/>
          <a:ln w="0">
            <a:noFill/>
          </a:ln>
        </p:spPr>
        <p:style>
          <a:lnRef idx="0"/>
          <a:fillRef idx="0"/>
          <a:effectRef idx="0"/>
          <a:fontRef idx="minor"/>
        </p:style>
        <p:txBody>
          <a:bodyPr lIns="0" rIns="0" tIns="0" bIns="0" anchor="t">
            <a:spAutoFit/>
          </a:bodyPr>
          <a:p>
            <a:pPr algn="ctr">
              <a:lnSpc>
                <a:spcPts val="3645"/>
              </a:lnSpc>
              <a:buNone/>
            </a:pPr>
            <a:r>
              <a:rPr b="0" lang="en-US" sz="3440" spc="-1" strike="noStrike">
                <a:solidFill>
                  <a:srgbClr val="000000"/>
                </a:solidFill>
                <a:latin typeface="Poppins Bold"/>
              </a:rPr>
              <a:t>LSTM MODEL</a:t>
            </a:r>
            <a:endParaRPr b="0" lang="en-IN" sz="3440" spc="-1" strike="noStrike">
              <a:latin typeface="Arial"/>
            </a:endParaRPr>
          </a:p>
          <a:p>
            <a:pPr algn="ctr">
              <a:lnSpc>
                <a:spcPts val="3645"/>
              </a:lnSpc>
              <a:buNone/>
            </a:pPr>
            <a:r>
              <a:rPr b="0" lang="en-US" sz="3440" spc="-1" strike="noStrike">
                <a:solidFill>
                  <a:srgbClr val="000000"/>
                </a:solidFill>
                <a:latin typeface="Poppins Bold"/>
              </a:rPr>
              <a:t> </a:t>
            </a:r>
            <a:r>
              <a:rPr b="0" lang="en-US" sz="3440" spc="-1" strike="noStrike">
                <a:solidFill>
                  <a:srgbClr val="000000"/>
                </a:solidFill>
                <a:latin typeface="Poppins Bold"/>
              </a:rPr>
              <a:t>PRECISION,</a:t>
            </a:r>
            <a:endParaRPr b="0" lang="en-IN" sz="3440" spc="-1" strike="noStrike">
              <a:latin typeface="Arial"/>
            </a:endParaRPr>
          </a:p>
          <a:p>
            <a:pPr algn="ctr">
              <a:lnSpc>
                <a:spcPts val="3645"/>
              </a:lnSpc>
              <a:buNone/>
            </a:pPr>
            <a:r>
              <a:rPr b="0" lang="en-US" sz="3440" spc="-1" strike="noStrike">
                <a:solidFill>
                  <a:srgbClr val="000000"/>
                </a:solidFill>
                <a:latin typeface="Poppins Bold"/>
              </a:rPr>
              <a:t>RECALL, </a:t>
            </a:r>
            <a:endParaRPr b="0" lang="en-IN" sz="3440" spc="-1" strike="noStrike">
              <a:latin typeface="Arial"/>
            </a:endParaRPr>
          </a:p>
          <a:p>
            <a:pPr algn="ctr">
              <a:lnSpc>
                <a:spcPts val="3645"/>
              </a:lnSpc>
              <a:buNone/>
            </a:pPr>
            <a:r>
              <a:rPr b="0" lang="en-US" sz="3440" spc="-1" strike="noStrike">
                <a:solidFill>
                  <a:srgbClr val="000000"/>
                </a:solidFill>
                <a:latin typeface="Poppins Bold"/>
              </a:rPr>
              <a:t>F-1 SCORE</a:t>
            </a:r>
            <a:endParaRPr b="0" lang="en-IN" sz="344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36" name="Group 3"/>
          <p:cNvGrpSpPr/>
          <p:nvPr/>
        </p:nvGrpSpPr>
        <p:grpSpPr>
          <a:xfrm>
            <a:off x="771120" y="502920"/>
            <a:ext cx="1239480" cy="248040"/>
            <a:chOff x="771120" y="502920"/>
            <a:chExt cx="1239480" cy="248040"/>
          </a:xfrm>
        </p:grpSpPr>
        <p:grpSp>
          <p:nvGrpSpPr>
            <p:cNvPr id="637" name="Group 4"/>
            <p:cNvGrpSpPr/>
            <p:nvPr/>
          </p:nvGrpSpPr>
          <p:grpSpPr>
            <a:xfrm>
              <a:off x="771120" y="502920"/>
              <a:ext cx="248040" cy="248040"/>
              <a:chOff x="771120" y="502920"/>
              <a:chExt cx="248040" cy="248040"/>
            </a:xfrm>
          </p:grpSpPr>
          <p:sp>
            <p:nvSpPr>
              <p:cNvPr id="638"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39" name="Group 6"/>
            <p:cNvGrpSpPr/>
            <p:nvPr/>
          </p:nvGrpSpPr>
          <p:grpSpPr>
            <a:xfrm>
              <a:off x="1269720" y="502920"/>
              <a:ext cx="248040" cy="248040"/>
              <a:chOff x="1269720" y="502920"/>
              <a:chExt cx="248040" cy="248040"/>
            </a:xfrm>
          </p:grpSpPr>
          <p:sp>
            <p:nvSpPr>
              <p:cNvPr id="640"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41" name="Group 8"/>
            <p:cNvGrpSpPr/>
            <p:nvPr/>
          </p:nvGrpSpPr>
          <p:grpSpPr>
            <a:xfrm>
              <a:off x="1762560" y="502920"/>
              <a:ext cx="248040" cy="248040"/>
              <a:chOff x="1762560" y="502920"/>
              <a:chExt cx="248040" cy="248040"/>
            </a:xfrm>
          </p:grpSpPr>
          <p:sp>
            <p:nvSpPr>
              <p:cNvPr id="642"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43" name="Freeform 10"/>
          <p:cNvSpPr/>
          <p:nvPr/>
        </p:nvSpPr>
        <p:spPr>
          <a:xfrm>
            <a:off x="1391040" y="3362040"/>
            <a:ext cx="9914760" cy="6409080"/>
          </a:xfrm>
          <a:custGeom>
            <a:avLst/>
            <a:gdLst/>
            <a:ahLst/>
            <a:rect l="l" t="t" r="r" b="b"/>
            <a:pathLst>
              <a:path w="9915165" h="6409336">
                <a:moveTo>
                  <a:pt x="0" y="0"/>
                </a:moveTo>
                <a:lnTo>
                  <a:pt x="9915164" y="0"/>
                </a:lnTo>
                <a:lnTo>
                  <a:pt x="9915164" y="6409336"/>
                </a:lnTo>
                <a:lnTo>
                  <a:pt x="0" y="6409336"/>
                </a:lnTo>
                <a:lnTo>
                  <a:pt x="0" y="0"/>
                </a:lnTo>
                <a:close/>
              </a:path>
            </a:pathLst>
          </a:custGeom>
          <a:blipFill rotWithShape="0">
            <a:blip r:embed="rId2"/>
            <a:srcRect/>
            <a:stretch/>
          </a:blipFill>
          <a:ln w="0">
            <a:noFill/>
          </a:ln>
        </p:spPr>
        <p:style>
          <a:lnRef idx="0"/>
          <a:fillRef idx="0"/>
          <a:effectRef idx="0"/>
          <a:fontRef idx="minor"/>
        </p:style>
      </p:sp>
      <p:sp>
        <p:nvSpPr>
          <p:cNvPr id="644"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45"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47" name="Group 3"/>
          <p:cNvGrpSpPr/>
          <p:nvPr/>
        </p:nvGrpSpPr>
        <p:grpSpPr>
          <a:xfrm>
            <a:off x="771120" y="502920"/>
            <a:ext cx="1239480" cy="248040"/>
            <a:chOff x="771120" y="502920"/>
            <a:chExt cx="1239480" cy="248040"/>
          </a:xfrm>
        </p:grpSpPr>
        <p:grpSp>
          <p:nvGrpSpPr>
            <p:cNvPr id="648" name="Group 4"/>
            <p:cNvGrpSpPr/>
            <p:nvPr/>
          </p:nvGrpSpPr>
          <p:grpSpPr>
            <a:xfrm>
              <a:off x="771120" y="502920"/>
              <a:ext cx="248040" cy="248040"/>
              <a:chOff x="771120" y="502920"/>
              <a:chExt cx="248040" cy="248040"/>
            </a:xfrm>
          </p:grpSpPr>
          <p:sp>
            <p:nvSpPr>
              <p:cNvPr id="649"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50" name="Group 6"/>
            <p:cNvGrpSpPr/>
            <p:nvPr/>
          </p:nvGrpSpPr>
          <p:grpSpPr>
            <a:xfrm>
              <a:off x="1269720" y="502920"/>
              <a:ext cx="248040" cy="248040"/>
              <a:chOff x="1269720" y="502920"/>
              <a:chExt cx="248040" cy="248040"/>
            </a:xfrm>
          </p:grpSpPr>
          <p:sp>
            <p:nvSpPr>
              <p:cNvPr id="651"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52" name="Group 8"/>
            <p:cNvGrpSpPr/>
            <p:nvPr/>
          </p:nvGrpSpPr>
          <p:grpSpPr>
            <a:xfrm>
              <a:off x="1762560" y="502920"/>
              <a:ext cx="248040" cy="248040"/>
              <a:chOff x="1762560" y="502920"/>
              <a:chExt cx="248040" cy="248040"/>
            </a:xfrm>
          </p:grpSpPr>
          <p:sp>
            <p:nvSpPr>
              <p:cNvPr id="653"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54" name="Freeform 10"/>
          <p:cNvSpPr/>
          <p:nvPr/>
        </p:nvSpPr>
        <p:spPr>
          <a:xfrm>
            <a:off x="1567800" y="3362040"/>
            <a:ext cx="10008720" cy="6391800"/>
          </a:xfrm>
          <a:custGeom>
            <a:avLst/>
            <a:gdLst/>
            <a:ahLst/>
            <a:rect l="l" t="t" r="r" b="b"/>
            <a:pathLst>
              <a:path w="10008980" h="6392028">
                <a:moveTo>
                  <a:pt x="0" y="0"/>
                </a:moveTo>
                <a:lnTo>
                  <a:pt x="10008980" y="0"/>
                </a:lnTo>
                <a:lnTo>
                  <a:pt x="10008980" y="6392028"/>
                </a:lnTo>
                <a:lnTo>
                  <a:pt x="0" y="6392028"/>
                </a:lnTo>
                <a:lnTo>
                  <a:pt x="0" y="0"/>
                </a:lnTo>
                <a:close/>
              </a:path>
            </a:pathLst>
          </a:custGeom>
          <a:blipFill rotWithShape="0">
            <a:blip r:embed="rId2"/>
            <a:srcRect/>
            <a:stretch/>
          </a:blipFill>
          <a:ln w="0">
            <a:noFill/>
          </a:ln>
        </p:spPr>
        <p:style>
          <a:lnRef idx="0"/>
          <a:fillRef idx="0"/>
          <a:effectRef idx="0"/>
          <a:fontRef idx="minor"/>
        </p:style>
      </p:sp>
      <p:sp>
        <p:nvSpPr>
          <p:cNvPr id="655"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56"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58" name="Group 3"/>
          <p:cNvGrpSpPr/>
          <p:nvPr/>
        </p:nvGrpSpPr>
        <p:grpSpPr>
          <a:xfrm>
            <a:off x="771120" y="502920"/>
            <a:ext cx="1239480" cy="248040"/>
            <a:chOff x="771120" y="502920"/>
            <a:chExt cx="1239480" cy="248040"/>
          </a:xfrm>
        </p:grpSpPr>
        <p:grpSp>
          <p:nvGrpSpPr>
            <p:cNvPr id="659" name="Group 4"/>
            <p:cNvGrpSpPr/>
            <p:nvPr/>
          </p:nvGrpSpPr>
          <p:grpSpPr>
            <a:xfrm>
              <a:off x="771120" y="502920"/>
              <a:ext cx="248040" cy="248040"/>
              <a:chOff x="771120" y="502920"/>
              <a:chExt cx="248040" cy="248040"/>
            </a:xfrm>
          </p:grpSpPr>
          <p:sp>
            <p:nvSpPr>
              <p:cNvPr id="660"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61" name="Group 6"/>
            <p:cNvGrpSpPr/>
            <p:nvPr/>
          </p:nvGrpSpPr>
          <p:grpSpPr>
            <a:xfrm>
              <a:off x="1269720" y="502920"/>
              <a:ext cx="248040" cy="248040"/>
              <a:chOff x="1269720" y="502920"/>
              <a:chExt cx="248040" cy="248040"/>
            </a:xfrm>
          </p:grpSpPr>
          <p:sp>
            <p:nvSpPr>
              <p:cNvPr id="662"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63" name="Group 8"/>
            <p:cNvGrpSpPr/>
            <p:nvPr/>
          </p:nvGrpSpPr>
          <p:grpSpPr>
            <a:xfrm>
              <a:off x="1762560" y="502920"/>
              <a:ext cx="248040" cy="248040"/>
              <a:chOff x="1762560" y="502920"/>
              <a:chExt cx="248040" cy="248040"/>
            </a:xfrm>
          </p:grpSpPr>
          <p:sp>
            <p:nvSpPr>
              <p:cNvPr id="664"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65" name="Freeform 10"/>
          <p:cNvSpPr/>
          <p:nvPr/>
        </p:nvSpPr>
        <p:spPr>
          <a:xfrm>
            <a:off x="2473560" y="3601440"/>
            <a:ext cx="7931520" cy="5656680"/>
          </a:xfrm>
          <a:custGeom>
            <a:avLst/>
            <a:gdLst/>
            <a:ahLst/>
            <a:rect l="l" t="t" r="r" b="b"/>
            <a:pathLst>
              <a:path w="7931978" h="5656915">
                <a:moveTo>
                  <a:pt x="0" y="0"/>
                </a:moveTo>
                <a:lnTo>
                  <a:pt x="7931979" y="0"/>
                </a:lnTo>
                <a:lnTo>
                  <a:pt x="7931979" y="5656915"/>
                </a:lnTo>
                <a:lnTo>
                  <a:pt x="0" y="5656915"/>
                </a:lnTo>
                <a:lnTo>
                  <a:pt x="0" y="0"/>
                </a:lnTo>
                <a:close/>
              </a:path>
            </a:pathLst>
          </a:custGeom>
          <a:blipFill rotWithShape="0">
            <a:blip r:embed="rId2"/>
            <a:srcRect/>
            <a:stretch/>
          </a:blipFill>
          <a:ln w="0">
            <a:noFill/>
          </a:ln>
        </p:spPr>
        <p:style>
          <a:lnRef idx="0"/>
          <a:fillRef idx="0"/>
          <a:effectRef idx="0"/>
          <a:fontRef idx="minor"/>
        </p:style>
      </p:sp>
      <p:sp>
        <p:nvSpPr>
          <p:cNvPr id="666"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67"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69" name="Group 3"/>
          <p:cNvGrpSpPr/>
          <p:nvPr/>
        </p:nvGrpSpPr>
        <p:grpSpPr>
          <a:xfrm>
            <a:off x="771120" y="502920"/>
            <a:ext cx="1239480" cy="248040"/>
            <a:chOff x="771120" y="502920"/>
            <a:chExt cx="1239480" cy="248040"/>
          </a:xfrm>
        </p:grpSpPr>
        <p:grpSp>
          <p:nvGrpSpPr>
            <p:cNvPr id="670" name="Group 4"/>
            <p:cNvGrpSpPr/>
            <p:nvPr/>
          </p:nvGrpSpPr>
          <p:grpSpPr>
            <a:xfrm>
              <a:off x="771120" y="502920"/>
              <a:ext cx="248040" cy="248040"/>
              <a:chOff x="771120" y="502920"/>
              <a:chExt cx="248040" cy="248040"/>
            </a:xfrm>
          </p:grpSpPr>
          <p:sp>
            <p:nvSpPr>
              <p:cNvPr id="671"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72" name="Group 6"/>
            <p:cNvGrpSpPr/>
            <p:nvPr/>
          </p:nvGrpSpPr>
          <p:grpSpPr>
            <a:xfrm>
              <a:off x="1269720" y="502920"/>
              <a:ext cx="248040" cy="248040"/>
              <a:chOff x="1269720" y="502920"/>
              <a:chExt cx="248040" cy="248040"/>
            </a:xfrm>
          </p:grpSpPr>
          <p:sp>
            <p:nvSpPr>
              <p:cNvPr id="673"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74" name="Group 8"/>
            <p:cNvGrpSpPr/>
            <p:nvPr/>
          </p:nvGrpSpPr>
          <p:grpSpPr>
            <a:xfrm>
              <a:off x="1762560" y="502920"/>
              <a:ext cx="248040" cy="248040"/>
              <a:chOff x="1762560" y="502920"/>
              <a:chExt cx="248040" cy="248040"/>
            </a:xfrm>
          </p:grpSpPr>
          <p:sp>
            <p:nvSpPr>
              <p:cNvPr id="675"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76" name="Freeform 10"/>
          <p:cNvSpPr/>
          <p:nvPr/>
        </p:nvSpPr>
        <p:spPr>
          <a:xfrm>
            <a:off x="1028880" y="3362040"/>
            <a:ext cx="10827000" cy="6245640"/>
          </a:xfrm>
          <a:custGeom>
            <a:avLst/>
            <a:gdLst/>
            <a:ahLst/>
            <a:rect l="l" t="t" r="r" b="b"/>
            <a:pathLst>
              <a:path w="10827250" h="6246166">
                <a:moveTo>
                  <a:pt x="0" y="0"/>
                </a:moveTo>
                <a:lnTo>
                  <a:pt x="10827250" y="0"/>
                </a:lnTo>
                <a:lnTo>
                  <a:pt x="10827250" y="6246166"/>
                </a:lnTo>
                <a:lnTo>
                  <a:pt x="0" y="6246166"/>
                </a:lnTo>
                <a:lnTo>
                  <a:pt x="0" y="0"/>
                </a:lnTo>
                <a:close/>
              </a:path>
            </a:pathLst>
          </a:custGeom>
          <a:blipFill rotWithShape="0">
            <a:blip r:embed="rId2"/>
            <a:srcRect/>
            <a:stretch/>
          </a:blipFill>
          <a:ln w="0">
            <a:noFill/>
          </a:ln>
        </p:spPr>
        <p:style>
          <a:lnRef idx="0"/>
          <a:fillRef idx="0"/>
          <a:effectRef idx="0"/>
          <a:fontRef idx="minor"/>
        </p:style>
      </p:sp>
      <p:sp>
        <p:nvSpPr>
          <p:cNvPr id="677"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78"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Freeform 2"/>
          <p:cNvSpPr/>
          <p:nvPr/>
        </p:nvSpPr>
        <p:spPr>
          <a:xfrm>
            <a:off x="13545720" y="-1263960"/>
            <a:ext cx="6019920" cy="6064200"/>
          </a:xfrm>
          <a:custGeom>
            <a:avLst/>
            <a:gdLst/>
            <a:ahLst/>
            <a:rect l="l" t="t" r="r" b="b"/>
            <a:pathLst>
              <a:path w="6020419" h="6064524">
                <a:moveTo>
                  <a:pt x="0" y="0"/>
                </a:moveTo>
                <a:lnTo>
                  <a:pt x="6020419" y="0"/>
                </a:lnTo>
                <a:lnTo>
                  <a:pt x="6020419" y="6064524"/>
                </a:lnTo>
                <a:lnTo>
                  <a:pt x="0" y="6064524"/>
                </a:lnTo>
                <a:lnTo>
                  <a:pt x="0" y="0"/>
                </a:lnTo>
                <a:close/>
              </a:path>
            </a:pathLst>
          </a:custGeom>
          <a:blipFill rotWithShape="0">
            <a:blip r:embed="rId1"/>
            <a:srcRect/>
            <a:stretch/>
          </a:blipFill>
          <a:ln w="0">
            <a:noFill/>
          </a:ln>
        </p:spPr>
        <p:style>
          <a:lnRef idx="0"/>
          <a:fillRef idx="0"/>
          <a:effectRef idx="0"/>
          <a:fontRef idx="minor"/>
        </p:style>
      </p:sp>
      <p:grpSp>
        <p:nvGrpSpPr>
          <p:cNvPr id="680" name="Group 3"/>
          <p:cNvGrpSpPr/>
          <p:nvPr/>
        </p:nvGrpSpPr>
        <p:grpSpPr>
          <a:xfrm>
            <a:off x="771120" y="502920"/>
            <a:ext cx="1239480" cy="248040"/>
            <a:chOff x="771120" y="502920"/>
            <a:chExt cx="1239480" cy="248040"/>
          </a:xfrm>
        </p:grpSpPr>
        <p:grpSp>
          <p:nvGrpSpPr>
            <p:cNvPr id="681" name="Group 4"/>
            <p:cNvGrpSpPr/>
            <p:nvPr/>
          </p:nvGrpSpPr>
          <p:grpSpPr>
            <a:xfrm>
              <a:off x="771120" y="502920"/>
              <a:ext cx="248040" cy="248040"/>
              <a:chOff x="771120" y="502920"/>
              <a:chExt cx="248040" cy="248040"/>
            </a:xfrm>
          </p:grpSpPr>
          <p:sp>
            <p:nvSpPr>
              <p:cNvPr id="682" name="Freeform 5"/>
              <p:cNvSpPr/>
              <p:nvPr/>
            </p:nvSpPr>
            <p:spPr>
              <a:xfrm>
                <a:off x="7711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83" name="Group 6"/>
            <p:cNvGrpSpPr/>
            <p:nvPr/>
          </p:nvGrpSpPr>
          <p:grpSpPr>
            <a:xfrm>
              <a:off x="1269720" y="502920"/>
              <a:ext cx="248040" cy="248040"/>
              <a:chOff x="1269720" y="502920"/>
              <a:chExt cx="248040" cy="248040"/>
            </a:xfrm>
          </p:grpSpPr>
          <p:sp>
            <p:nvSpPr>
              <p:cNvPr id="684" name="Freeform 7"/>
              <p:cNvSpPr/>
              <p:nvPr/>
            </p:nvSpPr>
            <p:spPr>
              <a:xfrm>
                <a:off x="126972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685" name="Group 8"/>
            <p:cNvGrpSpPr/>
            <p:nvPr/>
          </p:nvGrpSpPr>
          <p:grpSpPr>
            <a:xfrm>
              <a:off x="1762560" y="502920"/>
              <a:ext cx="248040" cy="248040"/>
              <a:chOff x="1762560" y="502920"/>
              <a:chExt cx="248040" cy="248040"/>
            </a:xfrm>
          </p:grpSpPr>
          <p:sp>
            <p:nvSpPr>
              <p:cNvPr id="686" name="Freeform 9"/>
              <p:cNvSpPr/>
              <p:nvPr/>
            </p:nvSpPr>
            <p:spPr>
              <a:xfrm>
                <a:off x="1762560" y="5029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687" name="Freeform 10"/>
          <p:cNvSpPr/>
          <p:nvPr/>
        </p:nvSpPr>
        <p:spPr>
          <a:xfrm>
            <a:off x="1227960" y="3362040"/>
            <a:ext cx="10827000" cy="6245640"/>
          </a:xfrm>
          <a:custGeom>
            <a:avLst/>
            <a:gdLst/>
            <a:ahLst/>
            <a:rect l="l" t="t" r="r" b="b"/>
            <a:pathLst>
              <a:path w="10827250" h="6246166">
                <a:moveTo>
                  <a:pt x="0" y="0"/>
                </a:moveTo>
                <a:lnTo>
                  <a:pt x="10827251" y="0"/>
                </a:lnTo>
                <a:lnTo>
                  <a:pt x="10827251" y="6246166"/>
                </a:lnTo>
                <a:lnTo>
                  <a:pt x="0" y="6246166"/>
                </a:lnTo>
                <a:lnTo>
                  <a:pt x="0" y="0"/>
                </a:lnTo>
                <a:close/>
              </a:path>
            </a:pathLst>
          </a:custGeom>
          <a:blipFill rotWithShape="0">
            <a:blip r:embed="rId2"/>
            <a:srcRect/>
            <a:stretch/>
          </a:blipFill>
          <a:ln w="0">
            <a:noFill/>
          </a:ln>
        </p:spPr>
        <p:style>
          <a:lnRef idx="0"/>
          <a:fillRef idx="0"/>
          <a:effectRef idx="0"/>
          <a:fontRef idx="minor"/>
        </p:style>
      </p:sp>
      <p:sp>
        <p:nvSpPr>
          <p:cNvPr id="688" name="TextBox 11"/>
          <p:cNvSpPr/>
          <p:nvPr/>
        </p:nvSpPr>
        <p:spPr>
          <a:xfrm>
            <a:off x="771120" y="1425600"/>
            <a:ext cx="1249560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80% IMPLEMENTATION</a:t>
            </a:r>
            <a:endParaRPr b="0" lang="en-IN" sz="4800" spc="-1" strike="noStrike">
              <a:latin typeface="Arial"/>
            </a:endParaRPr>
          </a:p>
        </p:txBody>
      </p:sp>
      <p:sp>
        <p:nvSpPr>
          <p:cNvPr id="689" name="TextBox 12"/>
          <p:cNvSpPr/>
          <p:nvPr/>
        </p:nvSpPr>
        <p:spPr>
          <a:xfrm>
            <a:off x="1028880" y="2452680"/>
            <a:ext cx="11803680" cy="538920"/>
          </a:xfrm>
          <a:prstGeom prst="rect">
            <a:avLst/>
          </a:prstGeom>
          <a:noFill/>
          <a:ln w="0">
            <a:noFill/>
          </a:ln>
        </p:spPr>
        <p:style>
          <a:lnRef idx="0"/>
          <a:fillRef idx="0"/>
          <a:effectRef idx="0"/>
          <a:fontRef idx="minor"/>
        </p:style>
        <p:txBody>
          <a:bodyPr lIns="0" rIns="0" tIns="0" bIns="0" anchor="t">
            <a:spAutoFit/>
          </a:bodyPr>
          <a:p>
            <a:pPr>
              <a:lnSpc>
                <a:spcPts val="4241"/>
              </a:lnSpc>
              <a:buNone/>
            </a:pPr>
            <a:r>
              <a:rPr b="0" lang="en-US" sz="4000" spc="-1" strike="noStrike">
                <a:solidFill>
                  <a:srgbClr val="000000"/>
                </a:solidFill>
                <a:latin typeface="Poppins 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5" name="Table 2"/>
          <p:cNvGraphicFramePr/>
          <p:nvPr/>
        </p:nvGraphicFramePr>
        <p:xfrm>
          <a:off x="0" y="1165680"/>
          <a:ext cx="18287640" cy="9223200"/>
        </p:xfrm>
        <a:graphic>
          <a:graphicData uri="http://schemas.openxmlformats.org/drawingml/2006/table">
            <a:tbl>
              <a:tblPr/>
              <a:tblGrid>
                <a:gridCol w="880560"/>
                <a:gridCol w="4105440"/>
                <a:gridCol w="4704840"/>
                <a:gridCol w="4098960"/>
                <a:gridCol w="4497840"/>
              </a:tblGrid>
              <a:tr h="1170000">
                <a:tc>
                  <a:txBody>
                    <a:bodyPr lIns="47520" rIns="47520" tIns="47520" bIns="47520" anchor="ctr">
                      <a:noAutofit/>
                    </a:bodyPr>
                    <a:p>
                      <a:pPr>
                        <a:lnSpc>
                          <a:spcPts val="2940"/>
                        </a:lnSpc>
                        <a:buNone/>
                      </a:pPr>
                      <a:r>
                        <a:rPr b="0" lang="en-US" sz="2100" spc="-1" strike="noStrike">
                          <a:solidFill>
                            <a:srgbClr val="000000"/>
                          </a:solidFill>
                          <a:latin typeface="Poppins Bold"/>
                        </a:rPr>
                        <a:t>S NO.</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Paper Title, Author, Publication, Year</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3359"/>
                        </a:lnSpc>
                        <a:buNone/>
                      </a:pPr>
                      <a:r>
                        <a:rPr b="0" lang="en-US" sz="2400" spc="-1" strike="noStrike">
                          <a:solidFill>
                            <a:srgbClr val="000000"/>
                          </a:solidFill>
                          <a:latin typeface="Poppins Bold"/>
                        </a:rPr>
                        <a:t>Methodology</a:t>
                      </a:r>
                      <a:endParaRPr b="0" lang="en-IN" sz="24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Advantages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Limitations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4035960">
                <a:tc>
                  <a:txBody>
                    <a:bodyPr lIns="47520" rIns="47520" tIns="47520" bIns="47520" anchor="ctr">
                      <a:noAutofit/>
                    </a:bodyPr>
                    <a:p>
                      <a:pPr algn="ctr">
                        <a:lnSpc>
                          <a:spcPts val="2940"/>
                        </a:lnSpc>
                        <a:buNone/>
                      </a:pPr>
                      <a:r>
                        <a:rPr b="0" lang="en-US" sz="2100" spc="-1" strike="noStrike">
                          <a:solidFill>
                            <a:srgbClr val="000000"/>
                          </a:solidFill>
                          <a:latin typeface="Poppins"/>
                        </a:rPr>
                        <a:t>3. </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Human pose estimation and action recognition for fitness movements</a:t>
                      </a:r>
                      <a:endParaRPr b="0" lang="en-IN" sz="2100" spc="-1" strike="noStrike">
                        <a:latin typeface="Arial"/>
                      </a:endParaRPr>
                    </a:p>
                    <a:p>
                      <a:pPr>
                        <a:lnSpc>
                          <a:spcPts val="2940"/>
                        </a:lnSpc>
                        <a:buNone/>
                      </a:pPr>
                      <a:r>
                        <a:rPr b="0" lang="en-US" sz="2100" spc="-1" strike="noStrike">
                          <a:solidFill>
                            <a:srgbClr val="000000"/>
                          </a:solidFill>
                          <a:latin typeface="Poppins"/>
                        </a:rPr>
                        <a:t>Huichen Fu, Junwei Gao,</a:t>
                      </a:r>
                      <a:endParaRPr b="0" lang="en-IN" sz="2100" spc="-1" strike="noStrike">
                        <a:latin typeface="Arial"/>
                      </a:endParaRPr>
                    </a:p>
                    <a:p>
                      <a:pPr>
                        <a:lnSpc>
                          <a:spcPts val="2940"/>
                        </a:lnSpc>
                        <a:buNone/>
                      </a:pPr>
                      <a:r>
                        <a:rPr b="0" lang="en-US" sz="2100" spc="-1" strike="noStrike">
                          <a:solidFill>
                            <a:srgbClr val="000000"/>
                          </a:solidFill>
                          <a:latin typeface="Poppins"/>
                        </a:rPr>
                        <a:t>Huabo Liu. </a:t>
                      </a:r>
                      <a:r>
                        <a:rPr b="0" lang="en-US" sz="2100" spc="-1" strike="noStrike" u="sng">
                          <a:solidFill>
                            <a:srgbClr val="0000ff"/>
                          </a:solidFill>
                          <a:uFillTx/>
                          <a:latin typeface="Poppins"/>
                          <a:hlinkClick r:id="rId1"/>
                        </a:rPr>
                        <a:t>Computers &amp; Graphics</a:t>
                      </a:r>
                      <a:r>
                        <a:rPr b="0" lang="en-US" sz="2100" spc="-1" strike="noStrike">
                          <a:solidFill>
                            <a:srgbClr val="000000"/>
                          </a:solidFill>
                          <a:latin typeface="Poppins"/>
                        </a:rPr>
                        <a:t>, September 2023</a:t>
                      </a:r>
                      <a:endParaRPr b="0" lang="en-IN" sz="2100" spc="-1" strike="noStrike">
                        <a:latin typeface="Arial"/>
                      </a:endParaRPr>
                    </a:p>
                    <a:p>
                      <a:pPr>
                        <a:lnSpc>
                          <a:spcPts val="2940"/>
                        </a:lnSpc>
                        <a:buNone/>
                      </a:pPr>
                      <a:endParaRPr b="0" lang="en-IN" sz="1800" spc="-1" strike="noStrike">
                        <a:latin typeface="Arial"/>
                      </a:endParaRPr>
                    </a:p>
                    <a:p>
                      <a:pPr>
                        <a:lnSpc>
                          <a:spcPts val="2940"/>
                        </a:lnSpc>
                        <a:buNone/>
                      </a:pPr>
                      <a:endParaRPr b="0" lang="en-IN" sz="18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This paper proposes an improved YOLOv7-Pose algorithm and an improved ConvNeXt network structure is introduced to replace the convolution kernel of the original model to improve the accuracy of human key point detection and action classification of the model.</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YOLOv7-Pose directly trains the model end-to-end, significantly improving the speed of training and reasoning.</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ConvNeXt proves more suitable for image detection as well as reduce the computational effort.</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The proposed model does not adequately account for the diversity of human body types, movements, or cultural factors leading to misclassifications and errors in pose estimation and action recognition.</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4017240">
                <a:tc>
                  <a:txBody>
                    <a:bodyPr lIns="47520" rIns="47520" tIns="47520" bIns="47520" anchor="ctr">
                      <a:noAutofit/>
                    </a:bodyPr>
                    <a:p>
                      <a:pPr algn="ctr">
                        <a:lnSpc>
                          <a:spcPts val="2940"/>
                        </a:lnSpc>
                        <a:buNone/>
                      </a:pPr>
                      <a:r>
                        <a:rPr b="0" lang="en-US" sz="2100" spc="-1" strike="noStrike">
                          <a:solidFill>
                            <a:srgbClr val="000000"/>
                          </a:solidFill>
                          <a:latin typeface="Poppins"/>
                        </a:rPr>
                        <a:t>4.</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Human Pose Estimation Using MediaPipe Pose and</a:t>
                      </a:r>
                      <a:endParaRPr b="0" lang="en-IN" sz="2100" spc="-1" strike="noStrike">
                        <a:latin typeface="Arial"/>
                      </a:endParaRPr>
                    </a:p>
                    <a:p>
                      <a:pPr>
                        <a:lnSpc>
                          <a:spcPts val="2940"/>
                        </a:lnSpc>
                        <a:buNone/>
                      </a:pPr>
                      <a:r>
                        <a:rPr b="0" lang="en-US" sz="2100" spc="-1" strike="noStrike">
                          <a:solidFill>
                            <a:srgbClr val="000000"/>
                          </a:solidFill>
                          <a:latin typeface="Poppins"/>
                        </a:rPr>
                        <a:t>Optimization Method Based on a Humanoid Model</a:t>
                      </a:r>
                      <a:endParaRPr b="0" lang="en-IN" sz="2100" spc="-1" strike="noStrike">
                        <a:latin typeface="Arial"/>
                      </a:endParaRPr>
                    </a:p>
                    <a:p>
                      <a:pPr>
                        <a:lnSpc>
                          <a:spcPts val="2940"/>
                        </a:lnSpc>
                        <a:buNone/>
                      </a:pPr>
                      <a:r>
                        <a:rPr b="0" lang="en-US" sz="2100" spc="-1" strike="noStrike">
                          <a:solidFill>
                            <a:srgbClr val="000000"/>
                          </a:solidFill>
                          <a:latin typeface="Poppins"/>
                        </a:rPr>
                        <a:t>Jong-Wook Kim , Jin-Young Choi, Eun-Ju Ha and Jae-Ho Choi.</a:t>
                      </a:r>
                      <a:endParaRPr b="0" lang="en-IN" sz="2100" spc="-1" strike="noStrike">
                        <a:latin typeface="Arial"/>
                      </a:endParaRPr>
                    </a:p>
                    <a:p>
                      <a:pPr>
                        <a:lnSpc>
                          <a:spcPts val="2940"/>
                        </a:lnSpc>
                        <a:buNone/>
                      </a:pPr>
                      <a:r>
                        <a:rPr b="0" lang="en-US" sz="2100" spc="-1" strike="noStrike">
                          <a:solidFill>
                            <a:srgbClr val="000000"/>
                          </a:solidFill>
                          <a:latin typeface="Poppins"/>
                        </a:rPr>
                        <a:t>Applied Sciences, 2023.</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The paper proposes an off-the-shelf 2D pose estimation method, MediaPipe Pose and combines a more sophisticated humanoid model with a fast optimization method to estimate joint angles for 3D pose estimation.</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MediaPipe allows custom backbones networks for its implementation in contrary to other models.</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MediaPipe simplifies retraining without the need for modifying network architectures and re-implementing downstream processing.</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Mediapipe is only able to support single person pose estimation and doesnot support real-time multi-person pose estimations.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bl>
          </a:graphicData>
        </a:graphic>
      </p:graphicFrame>
      <p:sp>
        <p:nvSpPr>
          <p:cNvPr id="86" name="Freeform 3"/>
          <p:cNvSpPr/>
          <p:nvPr/>
        </p:nvSpPr>
        <p:spPr>
          <a:xfrm>
            <a:off x="-137880" y="8805240"/>
            <a:ext cx="1358280" cy="1641960"/>
          </a:xfrm>
          <a:custGeom>
            <a:avLst/>
            <a:gdLst/>
            <a:ahLst/>
            <a:rect l="l" t="t" r="r" b="b"/>
            <a:pathLst>
              <a:path w="1358688" h="1642370">
                <a:moveTo>
                  <a:pt x="0" y="0"/>
                </a:moveTo>
                <a:lnTo>
                  <a:pt x="1358688" y="0"/>
                </a:lnTo>
                <a:lnTo>
                  <a:pt x="1358688" y="1642370"/>
                </a:lnTo>
                <a:lnTo>
                  <a:pt x="0" y="1642370"/>
                </a:lnTo>
                <a:lnTo>
                  <a:pt x="0" y="0"/>
                </a:lnTo>
                <a:close/>
              </a:path>
            </a:pathLst>
          </a:custGeom>
          <a:blipFill rotWithShape="0">
            <a:blip r:embed="rId2"/>
            <a:srcRect/>
            <a:stretch/>
          </a:blipFill>
          <a:ln w="0">
            <a:noFill/>
          </a:ln>
        </p:spPr>
        <p:style>
          <a:lnRef idx="0"/>
          <a:fillRef idx="0"/>
          <a:effectRef idx="0"/>
          <a:fontRef idx="minor"/>
        </p:style>
      </p:sp>
      <p:sp>
        <p:nvSpPr>
          <p:cNvPr id="87" name="Freeform 4"/>
          <p:cNvSpPr/>
          <p:nvPr/>
        </p:nvSpPr>
        <p:spPr>
          <a:xfrm>
            <a:off x="14507640" y="-2397240"/>
            <a:ext cx="4642200" cy="3857400"/>
          </a:xfrm>
          <a:custGeom>
            <a:avLst/>
            <a:gdLst/>
            <a:ahLst/>
            <a:rect l="l" t="t" r="r" b="b"/>
            <a:pathLst>
              <a:path w="4642708" h="3857668">
                <a:moveTo>
                  <a:pt x="0" y="0"/>
                </a:moveTo>
                <a:lnTo>
                  <a:pt x="4642708" y="0"/>
                </a:lnTo>
                <a:lnTo>
                  <a:pt x="4642708" y="3857669"/>
                </a:lnTo>
                <a:lnTo>
                  <a:pt x="0" y="3857669"/>
                </a:lnTo>
                <a:lnTo>
                  <a:pt x="0" y="0"/>
                </a:lnTo>
                <a:close/>
              </a:path>
            </a:pathLst>
          </a:custGeom>
          <a:blipFill rotWithShape="0">
            <a:blip r:embed="rId3"/>
            <a:srcRect/>
            <a:stretch/>
          </a:blipFill>
          <a:ln w="0">
            <a:noFill/>
          </a:ln>
        </p:spPr>
        <p:style>
          <a:lnRef idx="0"/>
          <a:fillRef idx="0"/>
          <a:effectRef idx="0"/>
          <a:fontRef idx="minor"/>
        </p:style>
      </p:sp>
      <p:sp>
        <p:nvSpPr>
          <p:cNvPr id="88" name="TextBox 5"/>
          <p:cNvSpPr/>
          <p:nvPr/>
        </p:nvSpPr>
        <p:spPr>
          <a:xfrm>
            <a:off x="202680" y="32436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LITERATURE SURVEY</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TextBox 2"/>
          <p:cNvSpPr/>
          <p:nvPr/>
        </p:nvSpPr>
        <p:spPr>
          <a:xfrm>
            <a:off x="1028880" y="368640"/>
            <a:ext cx="16230240" cy="917928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Bold"/>
              </a:rPr>
              <a:t>PERFORMANCE MEASURES</a:t>
            </a:r>
            <a:endParaRPr b="0" lang="en-IN" sz="3200" spc="-1" strike="noStrike">
              <a:latin typeface="Arial"/>
            </a:endParaRPr>
          </a:p>
          <a:p>
            <a:pPr>
              <a:lnSpc>
                <a:spcPts val="3393"/>
              </a:lnSpc>
              <a:buNone/>
            </a:pPr>
            <a:endParaRPr b="0" lang="en-IN" sz="1800" spc="-1" strike="noStrike">
              <a:latin typeface="Arial"/>
            </a:endParaRPr>
          </a:p>
          <a:p>
            <a:pPr>
              <a:lnSpc>
                <a:spcPts val="2755"/>
              </a:lnSpc>
              <a:buNone/>
            </a:pPr>
            <a:r>
              <a:rPr b="0" lang="en-US" sz="2600" spc="-1" strike="noStrike">
                <a:solidFill>
                  <a:srgbClr val="000000"/>
                </a:solidFill>
                <a:latin typeface="Poppins Bold"/>
              </a:rPr>
              <a:t>1. Precision</a:t>
            </a:r>
            <a:endParaRPr b="0" lang="en-IN" sz="2600" spc="-1" strike="noStrike">
              <a:latin typeface="Arial"/>
            </a:endParaRPr>
          </a:p>
          <a:p>
            <a:pPr>
              <a:lnSpc>
                <a:spcPts val="2755"/>
              </a:lnSpc>
              <a:buNone/>
            </a:pPr>
            <a:r>
              <a:rPr b="0" lang="en-US" sz="2600" spc="-1" strike="noStrike">
                <a:solidFill>
                  <a:srgbClr val="000000"/>
                </a:solidFill>
                <a:latin typeface="Poppins Bold"/>
              </a:rPr>
              <a:t> </a:t>
            </a:r>
            <a:endParaRPr b="0" lang="en-IN" sz="26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Precision is the closeness of values to each other.</a:t>
            </a:r>
            <a:endParaRPr b="0" lang="en-IN" sz="1800" spc="-1" strike="noStrike">
              <a:latin typeface="Arial"/>
            </a:endParaRPr>
          </a:p>
          <a:p>
            <a:pPr>
              <a:lnSpc>
                <a:spcPts val="1908"/>
              </a:lnSpc>
              <a:buNone/>
            </a:pPr>
            <a:endParaRPr b="0" lang="en-IN" sz="18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Precision = TP / (TP + FP)</a:t>
            </a:r>
            <a:endParaRPr b="0" lang="en-IN" sz="1800" spc="-1" strike="noStrike">
              <a:latin typeface="Arial"/>
            </a:endParaRPr>
          </a:p>
          <a:p>
            <a:pPr>
              <a:lnSpc>
                <a:spcPts val="1908"/>
              </a:lnSpc>
              <a:buNone/>
            </a:pPr>
            <a:r>
              <a:rPr b="0" lang="en-US" sz="1800" spc="-1" strike="noStrike">
                <a:solidFill>
                  <a:srgbClr val="000000"/>
                </a:solidFill>
                <a:latin typeface="Poppins"/>
              </a:rPr>
              <a:t> </a:t>
            </a:r>
            <a:endParaRPr b="0" lang="en-IN" sz="1800" spc="-1" strike="noStrike">
              <a:latin typeface="Arial"/>
            </a:endParaRPr>
          </a:p>
          <a:p>
            <a:pPr>
              <a:lnSpc>
                <a:spcPts val="1908"/>
              </a:lnSpc>
              <a:buNone/>
            </a:pPr>
            <a:r>
              <a:rPr b="0" lang="en-US" sz="1800" spc="-1" strike="noStrike">
                <a:solidFill>
                  <a:srgbClr val="000000"/>
                </a:solidFill>
                <a:latin typeface="Poppins"/>
              </a:rPr>
              <a:t>     </a:t>
            </a:r>
            <a:r>
              <a:rPr b="0" lang="en-US" sz="1800" spc="-1" strike="noStrike">
                <a:solidFill>
                  <a:srgbClr val="000000"/>
                </a:solidFill>
                <a:latin typeface="Poppins"/>
              </a:rPr>
              <a:t>High precision indicates that when the model predicts a positive result, it is likely to be correct.</a:t>
            </a:r>
            <a:endParaRPr b="0" lang="en-IN" sz="1800" spc="-1" strike="noStrike">
              <a:latin typeface="Arial"/>
            </a:endParaRPr>
          </a:p>
          <a:p>
            <a:pPr>
              <a:lnSpc>
                <a:spcPts val="2755"/>
              </a:lnSpc>
              <a:buNone/>
            </a:pPr>
            <a:r>
              <a:rPr b="0" lang="en-US" sz="2600" spc="-1" strike="noStrike">
                <a:solidFill>
                  <a:srgbClr val="000000"/>
                </a:solidFill>
                <a:latin typeface="Poppins Bold"/>
              </a:rPr>
              <a:t>     </a:t>
            </a:r>
            <a:endParaRPr b="0" lang="en-IN" sz="2600" spc="-1" strike="noStrike">
              <a:latin typeface="Arial"/>
            </a:endParaRPr>
          </a:p>
          <a:p>
            <a:pPr>
              <a:lnSpc>
                <a:spcPts val="2755"/>
              </a:lnSpc>
              <a:buNone/>
            </a:pPr>
            <a:r>
              <a:rPr b="0" lang="en-US" sz="2600" spc="-1" strike="noStrike">
                <a:solidFill>
                  <a:srgbClr val="000000"/>
                </a:solidFill>
                <a:latin typeface="Poppins Bold"/>
              </a:rPr>
              <a:t>2. Recall</a:t>
            </a:r>
            <a:endParaRPr b="0" lang="en-IN" sz="2600" spc="-1" strike="noStrike">
              <a:latin typeface="Arial"/>
            </a:endParaRPr>
          </a:p>
          <a:p>
            <a:pPr>
              <a:lnSpc>
                <a:spcPts val="2755"/>
              </a:lnSpc>
              <a:buNone/>
            </a:pPr>
            <a:r>
              <a:rPr b="0" lang="en-US" sz="2600" spc="-1" strike="noStrike">
                <a:solidFill>
                  <a:srgbClr val="000000"/>
                </a:solidFill>
                <a:latin typeface="Poppins Bold"/>
              </a:rPr>
              <a:t> </a:t>
            </a:r>
            <a:endParaRPr b="0" lang="en-IN" sz="26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Recall is a measures of a model's ability to identify all relevant instances of the positive class.</a:t>
            </a:r>
            <a:endParaRPr b="0" lang="en-IN" sz="1800" spc="-1" strike="noStrike">
              <a:latin typeface="Arial"/>
            </a:endParaRPr>
          </a:p>
          <a:p>
            <a:pPr>
              <a:lnSpc>
                <a:spcPts val="1908"/>
              </a:lnSpc>
              <a:buNone/>
            </a:pPr>
            <a:r>
              <a:rPr b="0" lang="en-US" sz="1800" spc="-1" strike="noStrike">
                <a:solidFill>
                  <a:srgbClr val="000000"/>
                </a:solidFill>
                <a:latin typeface="Poppins"/>
              </a:rPr>
              <a:t> </a:t>
            </a:r>
            <a:endParaRPr b="0" lang="en-IN" sz="18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Recall = TP / (TP + F N )</a:t>
            </a:r>
            <a:endParaRPr b="0" lang="en-IN" sz="1800" spc="-1" strike="noStrike">
              <a:latin typeface="Arial"/>
            </a:endParaRPr>
          </a:p>
          <a:p>
            <a:pPr>
              <a:lnSpc>
                <a:spcPts val="2755"/>
              </a:lnSpc>
              <a:buNone/>
            </a:pPr>
            <a:endParaRPr b="0" lang="en-IN" sz="1800" spc="-1" strike="noStrike">
              <a:latin typeface="Arial"/>
            </a:endParaRPr>
          </a:p>
          <a:p>
            <a:pPr>
              <a:lnSpc>
                <a:spcPts val="2755"/>
              </a:lnSpc>
              <a:buNone/>
            </a:pPr>
            <a:r>
              <a:rPr b="0" lang="en-US" sz="2600" spc="-1" strike="noStrike">
                <a:solidFill>
                  <a:srgbClr val="000000"/>
                </a:solidFill>
                <a:latin typeface="Poppins Bold"/>
              </a:rPr>
              <a:t>3. Accuracy</a:t>
            </a:r>
            <a:endParaRPr b="0" lang="en-IN" sz="2600" spc="-1" strike="noStrike">
              <a:latin typeface="Arial"/>
            </a:endParaRPr>
          </a:p>
          <a:p>
            <a:pPr>
              <a:lnSpc>
                <a:spcPts val="2755"/>
              </a:lnSpc>
              <a:buNone/>
            </a:pPr>
            <a:r>
              <a:rPr b="0" lang="en-US" sz="2600" spc="-1" strike="noStrike">
                <a:solidFill>
                  <a:srgbClr val="000000"/>
                </a:solidFill>
                <a:latin typeface="Poppins"/>
              </a:rPr>
              <a:t>   </a:t>
            </a:r>
            <a:endParaRPr b="0" lang="en-IN" sz="2600" spc="-1" strike="noStrike">
              <a:latin typeface="Arial"/>
            </a:endParaRPr>
          </a:p>
          <a:p>
            <a:pPr>
              <a:lnSpc>
                <a:spcPts val="1908"/>
              </a:lnSpc>
              <a:buNone/>
            </a:pPr>
            <a:r>
              <a:rPr b="0" lang="en-US" sz="1800" spc="-1" strike="noStrike">
                <a:solidFill>
                  <a:srgbClr val="000000"/>
                </a:solidFill>
                <a:latin typeface="Poppins"/>
              </a:rPr>
              <a:t>    </a:t>
            </a:r>
            <a:r>
              <a:rPr b="0" lang="en-US" sz="1800" spc="-1" strike="noStrike">
                <a:solidFill>
                  <a:srgbClr val="000000"/>
                </a:solidFill>
                <a:latin typeface="Poppins"/>
              </a:rPr>
              <a:t>Accuracy is the closeness of the value to the true value.  </a:t>
            </a:r>
            <a:endParaRPr b="0" lang="en-IN" sz="1800" spc="-1" strike="noStrike">
              <a:latin typeface="Arial"/>
            </a:endParaRPr>
          </a:p>
          <a:p>
            <a:pPr>
              <a:lnSpc>
                <a:spcPts val="1908"/>
              </a:lnSpc>
              <a:buNone/>
            </a:pPr>
            <a:endParaRPr b="0" lang="en-IN" sz="1800" spc="-1" strike="noStrike">
              <a:latin typeface="Arial"/>
            </a:endParaRPr>
          </a:p>
          <a:p>
            <a:pPr>
              <a:lnSpc>
                <a:spcPts val="1908"/>
              </a:lnSpc>
              <a:buNone/>
            </a:pPr>
            <a:r>
              <a:rPr b="0" lang="en-US" sz="1800" spc="-1" strike="noStrike">
                <a:solidFill>
                  <a:srgbClr val="000000"/>
                </a:solidFill>
                <a:latin typeface="Poppins"/>
              </a:rPr>
              <a:t>    </a:t>
            </a:r>
            <a:r>
              <a:rPr b="0" lang="en-US" sz="1800" spc="-1" strike="noStrike">
                <a:solidFill>
                  <a:srgbClr val="000000"/>
                </a:solidFill>
                <a:latin typeface="Poppins"/>
              </a:rPr>
              <a:t>Accuracy = (TP + TN) / (TP + TN + FP + FN)</a:t>
            </a:r>
            <a:endParaRPr b="0" lang="en-IN" sz="1800" spc="-1" strike="noStrike">
              <a:latin typeface="Arial"/>
            </a:endParaRPr>
          </a:p>
          <a:p>
            <a:pPr>
              <a:lnSpc>
                <a:spcPts val="1908"/>
              </a:lnSpc>
              <a:buNone/>
            </a:pPr>
            <a:endParaRPr b="0" lang="en-IN" sz="18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High accuracy indicates that the model's overall predictions are correct.</a:t>
            </a:r>
            <a:endParaRPr b="0" lang="en-IN" sz="1800" spc="-1" strike="noStrike">
              <a:latin typeface="Arial"/>
            </a:endParaRPr>
          </a:p>
          <a:p>
            <a:pPr>
              <a:lnSpc>
                <a:spcPts val="1908"/>
              </a:lnSpc>
              <a:buNone/>
            </a:pPr>
            <a:endParaRPr b="0" lang="en-IN" sz="1800" spc="-1" strike="noStrike">
              <a:latin typeface="Arial"/>
            </a:endParaRPr>
          </a:p>
          <a:p>
            <a:pPr>
              <a:lnSpc>
                <a:spcPts val="2755"/>
              </a:lnSpc>
              <a:buNone/>
            </a:pPr>
            <a:r>
              <a:rPr b="0" lang="en-US" sz="2600" spc="-1" strike="noStrike">
                <a:solidFill>
                  <a:srgbClr val="000000"/>
                </a:solidFill>
                <a:latin typeface="Poppins Bold"/>
              </a:rPr>
              <a:t>4. Confusion Matrix</a:t>
            </a:r>
            <a:endParaRPr b="0" lang="en-IN" sz="2600" spc="-1" strike="noStrike">
              <a:latin typeface="Arial"/>
            </a:endParaRPr>
          </a:p>
          <a:p>
            <a:pPr>
              <a:lnSpc>
                <a:spcPts val="2755"/>
              </a:lnSpc>
              <a:buNone/>
            </a:pPr>
            <a:endParaRPr b="0" lang="en-IN" sz="1800" spc="-1" strike="noStrike">
              <a:latin typeface="Arial"/>
            </a:endParaRPr>
          </a:p>
          <a:p>
            <a:pPr>
              <a:lnSpc>
                <a:spcPts val="1908"/>
              </a:lnSpc>
              <a:buNone/>
            </a:pPr>
            <a:r>
              <a:rPr b="0" lang="en-US" sz="1800" spc="-1" strike="noStrike">
                <a:solidFill>
                  <a:srgbClr val="000000"/>
                </a:solidFill>
                <a:latin typeface="Poppins Bold"/>
              </a:rPr>
              <a:t>      </a:t>
            </a:r>
            <a:r>
              <a:rPr b="0" lang="en-US" sz="1800" spc="-1" strike="noStrike">
                <a:solidFill>
                  <a:srgbClr val="000000"/>
                </a:solidFill>
                <a:latin typeface="Poppins"/>
              </a:rPr>
              <a:t>A confusion matrix is a table that is used to define the performance of a classification algorithm.</a:t>
            </a:r>
            <a:endParaRPr b="0" lang="en-IN" sz="1800" spc="-1" strike="noStrike">
              <a:latin typeface="Arial"/>
            </a:endParaRPr>
          </a:p>
          <a:p>
            <a:pPr>
              <a:lnSpc>
                <a:spcPts val="2755"/>
              </a:lnSpc>
              <a:buNone/>
            </a:pPr>
            <a:endParaRPr b="0" lang="en-IN" sz="1800" spc="-1" strike="noStrike">
              <a:latin typeface="Arial"/>
            </a:endParaRPr>
          </a:p>
          <a:p>
            <a:pPr>
              <a:lnSpc>
                <a:spcPts val="2755"/>
              </a:lnSpc>
              <a:buNone/>
            </a:pPr>
            <a:endParaRPr b="0" lang="en-IN" sz="1800" spc="-1" strike="noStrike">
              <a:latin typeface="Arial"/>
            </a:endParaRPr>
          </a:p>
          <a:p>
            <a:pPr>
              <a:lnSpc>
                <a:spcPts val="1908"/>
              </a:lnSpc>
              <a:buNone/>
            </a:pPr>
            <a:endParaRPr b="0" lang="en-IN" sz="1800" spc="-1" strike="noStrike">
              <a:latin typeface="Arial"/>
            </a:endParaRPr>
          </a:p>
          <a:p>
            <a:pPr>
              <a:lnSpc>
                <a:spcPts val="1908"/>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Box 2"/>
          <p:cNvSpPr/>
          <p:nvPr/>
        </p:nvSpPr>
        <p:spPr>
          <a:xfrm>
            <a:off x="1288800" y="1047600"/>
            <a:ext cx="7072920" cy="1938240"/>
          </a:xfrm>
          <a:prstGeom prst="rect">
            <a:avLst/>
          </a:prstGeom>
          <a:noFill/>
          <a:ln w="0">
            <a:noFill/>
          </a:ln>
        </p:spPr>
        <p:style>
          <a:lnRef idx="0"/>
          <a:fillRef idx="0"/>
          <a:effectRef idx="0"/>
          <a:fontRef idx="minor"/>
        </p:style>
        <p:txBody>
          <a:bodyPr lIns="0" rIns="0" tIns="0" bIns="0" anchor="t">
            <a:spAutoFit/>
          </a:bodyPr>
          <a:p>
            <a:pPr algn="ctr">
              <a:lnSpc>
                <a:spcPts val="5088"/>
              </a:lnSpc>
              <a:buNone/>
            </a:pPr>
            <a:r>
              <a:rPr b="0" lang="en-US" sz="4800" spc="-1" strike="noStrike">
                <a:solidFill>
                  <a:srgbClr val="000000"/>
                </a:solidFill>
                <a:latin typeface="Poppins Bold"/>
              </a:rPr>
              <a:t> </a:t>
            </a:r>
            <a:r>
              <a:rPr b="0" lang="en-US" sz="4800" spc="-1" strike="noStrike">
                <a:solidFill>
                  <a:srgbClr val="000000"/>
                </a:solidFill>
                <a:latin typeface="Poppins Bold"/>
              </a:rPr>
              <a:t>DATASET DESCRIPTION</a:t>
            </a:r>
            <a:endParaRPr b="0" lang="en-IN" sz="4800" spc="-1" strike="noStrike">
              <a:latin typeface="Arial"/>
            </a:endParaRPr>
          </a:p>
          <a:p>
            <a:pPr algn="ctr">
              <a:lnSpc>
                <a:spcPts val="5088"/>
              </a:lnSpc>
              <a:buNone/>
            </a:pPr>
            <a:endParaRPr b="0" lang="en-IN" sz="1800" spc="-1" strike="noStrike">
              <a:latin typeface="Arial"/>
            </a:endParaRPr>
          </a:p>
        </p:txBody>
      </p:sp>
      <p:sp>
        <p:nvSpPr>
          <p:cNvPr id="692" name="TextBox 3"/>
          <p:cNvSpPr/>
          <p:nvPr/>
        </p:nvSpPr>
        <p:spPr>
          <a:xfrm>
            <a:off x="1640880" y="2342880"/>
            <a:ext cx="15904080" cy="4146840"/>
          </a:xfrm>
          <a:prstGeom prst="rect">
            <a:avLst/>
          </a:prstGeom>
          <a:noFill/>
          <a:ln w="0">
            <a:noFill/>
          </a:ln>
        </p:spPr>
        <p:style>
          <a:lnRef idx="0"/>
          <a:fillRef idx="0"/>
          <a:effectRef idx="0"/>
          <a:fontRef idx="minor"/>
        </p:style>
        <p:txBody>
          <a:bodyPr lIns="0" rIns="0" tIns="0" bIns="0" anchor="t">
            <a:spAutoFit/>
          </a:bodyPr>
          <a:p>
            <a:pPr lvl="1" marL="559440" indent="-279720">
              <a:lnSpc>
                <a:spcPts val="3628"/>
              </a:lnSpc>
              <a:buClr>
                <a:srgbClr val="000000"/>
              </a:buClr>
              <a:buFont typeface="Arial"/>
              <a:buChar char="•"/>
            </a:pPr>
            <a:r>
              <a:rPr b="0" lang="en-US" sz="2590" spc="-1" strike="noStrike">
                <a:solidFill>
                  <a:srgbClr val="000000"/>
                </a:solidFill>
                <a:latin typeface="Source Sans Pro"/>
              </a:rPr>
              <a:t>Gym Workout: (22 exercises)</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Bold"/>
              </a:rPr>
              <a:t>Source</a:t>
            </a:r>
            <a:r>
              <a:rPr b="0" lang="en-US" sz="2590" spc="-1" strike="noStrike">
                <a:solidFill>
                  <a:srgbClr val="000000"/>
                </a:solidFill>
                <a:latin typeface="Source Sans Pro"/>
              </a:rPr>
              <a:t>: Kaggle (Scraped from Youtube)</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This dataset contains videos of people doing workouts. The name of the existing workout corresponds to the name of the folder listed.</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The videos are in good resolution, taken in well illuminated rooms, without any occlusion.</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Some of the videos are muted.</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Video format: .mp4</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Video Dataset (4.9 GB):</a:t>
            </a:r>
            <a:endParaRPr b="0" lang="en-IN" sz="2590" spc="-1" strike="noStrike">
              <a:latin typeface="Arial"/>
            </a:endParaRPr>
          </a:p>
          <a:p>
            <a:pPr lvl="1" marL="559440" indent="-279720">
              <a:lnSpc>
                <a:spcPts val="3628"/>
              </a:lnSpc>
              <a:buClr>
                <a:srgbClr val="000000"/>
              </a:buClr>
              <a:buFont typeface="Arial"/>
              <a:buChar char="•"/>
            </a:pPr>
            <a:r>
              <a:rPr b="0" lang="en-US" sz="2590" spc="-1" strike="noStrike">
                <a:solidFill>
                  <a:srgbClr val="000000"/>
                </a:solidFill>
                <a:latin typeface="Source Sans Pro"/>
              </a:rPr>
              <a:t>https://www.kaggle.com/datasets/hasyimabdillah/workoutfitness-video</a:t>
            </a:r>
            <a:endParaRPr b="0" lang="en-IN" sz="259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TextBox 2"/>
          <p:cNvSpPr/>
          <p:nvPr/>
        </p:nvSpPr>
        <p:spPr>
          <a:xfrm>
            <a:off x="1028880" y="578160"/>
            <a:ext cx="14942880" cy="452520"/>
          </a:xfrm>
          <a:prstGeom prst="rect">
            <a:avLst/>
          </a:prstGeom>
          <a:noFill/>
          <a:ln w="0">
            <a:noFill/>
          </a:ln>
        </p:spPr>
        <p:style>
          <a:lnRef idx="0"/>
          <a:fillRef idx="0"/>
          <a:effectRef idx="0"/>
          <a:fontRef idx="minor"/>
        </p:style>
        <p:txBody>
          <a:bodyPr lIns="0" rIns="0" tIns="0" bIns="0" anchor="t">
            <a:spAutoFit/>
          </a:bodyPr>
          <a:p>
            <a:pPr>
              <a:lnSpc>
                <a:spcPts val="3566"/>
              </a:lnSpc>
              <a:buNone/>
            </a:pPr>
            <a:r>
              <a:rPr b="0" lang="en-US" sz="3359" spc="-1" strike="noStrike">
                <a:solidFill>
                  <a:srgbClr val="000000"/>
                </a:solidFill>
                <a:latin typeface="Source Sans Pro Bold"/>
              </a:rPr>
              <a:t>EXERCISES LISTED BELOW </a:t>
            </a:r>
            <a:endParaRPr b="0" lang="en-IN" sz="3359" spc="-1" strike="noStrike">
              <a:latin typeface="Arial"/>
            </a:endParaRPr>
          </a:p>
        </p:txBody>
      </p:sp>
      <p:pic>
        <p:nvPicPr>
          <p:cNvPr id="694" name="Picture 3" descr=""/>
          <p:cNvPicPr/>
          <p:nvPr/>
        </p:nvPicPr>
        <p:blipFill>
          <a:blip r:embed="rId1"/>
          <a:stretch/>
        </p:blipFill>
        <p:spPr>
          <a:xfrm>
            <a:off x="-649080" y="464760"/>
            <a:ext cx="20130840" cy="10287000"/>
          </a:xfrm>
          <a:prstGeom prst="rect">
            <a:avLst/>
          </a:prstGeom>
          <a:ln w="0">
            <a:noFill/>
          </a:ln>
        </p:spPr>
      </p:pic>
      <p:sp>
        <p:nvSpPr>
          <p:cNvPr id="695" name="TextBox 4"/>
          <p:cNvSpPr/>
          <p:nvPr/>
        </p:nvSpPr>
        <p:spPr>
          <a:xfrm rot="16200000">
            <a:off x="1800" y="4464360"/>
            <a:ext cx="2053800" cy="834120"/>
          </a:xfrm>
          <a:prstGeom prst="rect">
            <a:avLst/>
          </a:prstGeom>
          <a:noFill/>
          <a:ln w="0">
            <a:noFill/>
          </a:ln>
        </p:spPr>
        <p:style>
          <a:lnRef idx="0"/>
          <a:fillRef idx="0"/>
          <a:effectRef idx="0"/>
          <a:fontRef idx="minor"/>
        </p:style>
        <p:txBody>
          <a:bodyPr lIns="0" rIns="0" tIns="0" bIns="0" anchor="t">
            <a:spAutoFit/>
          </a:bodyPr>
          <a:p>
            <a:pPr algn="ctr">
              <a:lnSpc>
                <a:spcPts val="3285"/>
              </a:lnSpc>
              <a:buNone/>
            </a:pPr>
            <a:r>
              <a:rPr b="0" lang="en-US" sz="3100" spc="-1" strike="noStrike">
                <a:solidFill>
                  <a:srgbClr val="000000"/>
                </a:solidFill>
                <a:latin typeface="Source Sans Pro"/>
              </a:rPr>
              <a:t>No of videos</a:t>
            </a:r>
            <a:endParaRPr b="0" lang="en-IN" sz="31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TextBox 2"/>
          <p:cNvSpPr/>
          <p:nvPr/>
        </p:nvSpPr>
        <p:spPr>
          <a:xfrm>
            <a:off x="1028880" y="1193040"/>
            <a:ext cx="16775280" cy="6033240"/>
          </a:xfrm>
          <a:prstGeom prst="rect">
            <a:avLst/>
          </a:prstGeom>
          <a:noFill/>
          <a:ln w="0">
            <a:noFill/>
          </a:ln>
        </p:spPr>
        <p:style>
          <a:lnRef idx="0"/>
          <a:fillRef idx="0"/>
          <a:effectRef idx="0"/>
          <a:fontRef idx="minor"/>
        </p:style>
        <p:txBody>
          <a:bodyPr lIns="0" rIns="0" tIns="0" bIns="0" anchor="t">
            <a:spAutoFit/>
          </a:bodyPr>
          <a:p>
            <a:pPr>
              <a:lnSpc>
                <a:spcPts val="3393"/>
              </a:lnSpc>
              <a:buNone/>
            </a:pPr>
            <a:r>
              <a:rPr b="0" lang="en-US" sz="3200" spc="-1" strike="noStrike">
                <a:solidFill>
                  <a:srgbClr val="000000"/>
                </a:solidFill>
                <a:latin typeface="Poppins Bold"/>
              </a:rPr>
              <a:t>EXPECTED DELIVERABLES</a:t>
            </a:r>
            <a:endParaRPr b="0" lang="en-IN" sz="3200" spc="-1" strike="noStrike">
              <a:latin typeface="Arial"/>
            </a:endParaRPr>
          </a:p>
          <a:p>
            <a:pPr>
              <a:lnSpc>
                <a:spcPts val="3393"/>
              </a:lnSpc>
              <a:buNone/>
            </a:pPr>
            <a:endParaRPr b="0" lang="en-IN" sz="1800" spc="-1" strike="noStrike">
              <a:latin typeface="Arial"/>
            </a:endParaRPr>
          </a:p>
          <a:p>
            <a:pPr lvl="1" marL="690840" indent="-345600">
              <a:lnSpc>
                <a:spcPts val="3393"/>
              </a:lnSpc>
              <a:buClr>
                <a:srgbClr val="000000"/>
              </a:buClr>
              <a:buFont typeface="Arial"/>
              <a:buChar char="•"/>
            </a:pPr>
            <a:r>
              <a:rPr b="0" lang="en-US" sz="3200" spc="-1" strike="noStrike">
                <a:solidFill>
                  <a:srgbClr val="000000"/>
                </a:solidFill>
                <a:latin typeface="Poppins"/>
              </a:rPr>
              <a:t>AN EFFECTIVE POSTURE ESTIMATION FRAMEWORK THAT FINDS THE BODY KEY POINTS IN EACH FRAME OR IMAGE.</a:t>
            </a:r>
            <a:endParaRPr b="0" lang="en-IN" sz="3200" spc="-1" strike="noStrike">
              <a:latin typeface="Arial"/>
            </a:endParaRPr>
          </a:p>
          <a:p>
            <a:pPr>
              <a:lnSpc>
                <a:spcPts val="3393"/>
              </a:lnSpc>
              <a:buNone/>
            </a:pPr>
            <a:endParaRPr b="0" lang="en-IN" sz="1800" spc="-1" strike="noStrike">
              <a:latin typeface="Arial"/>
            </a:endParaRPr>
          </a:p>
          <a:p>
            <a:pPr lvl="1" marL="690840" indent="-345600">
              <a:lnSpc>
                <a:spcPts val="3393"/>
              </a:lnSpc>
              <a:buClr>
                <a:srgbClr val="000000"/>
              </a:buClr>
              <a:buFont typeface="Arial"/>
              <a:buChar char="•"/>
            </a:pPr>
            <a:r>
              <a:rPr b="0" lang="en-US" sz="3200" spc="-1" strike="noStrike">
                <a:solidFill>
                  <a:srgbClr val="000000"/>
                </a:solidFill>
                <a:latin typeface="Poppins"/>
              </a:rPr>
              <a:t>A state-of-the-art exercise classification network that classifies the pose corresponding to the key points.</a:t>
            </a:r>
            <a:endParaRPr b="0" lang="en-IN" sz="3200" spc="-1" strike="noStrike">
              <a:latin typeface="Arial"/>
            </a:endParaRPr>
          </a:p>
          <a:p>
            <a:pPr>
              <a:lnSpc>
                <a:spcPts val="3393"/>
              </a:lnSpc>
              <a:buNone/>
            </a:pPr>
            <a:endParaRPr b="0" lang="en-IN" sz="1800" spc="-1" strike="noStrike">
              <a:latin typeface="Arial"/>
            </a:endParaRPr>
          </a:p>
          <a:p>
            <a:pPr lvl="1" marL="690840" indent="-345600">
              <a:lnSpc>
                <a:spcPts val="3393"/>
              </a:lnSpc>
              <a:buClr>
                <a:srgbClr val="000000"/>
              </a:buClr>
              <a:buFont typeface="Arial"/>
              <a:buChar char="•"/>
            </a:pPr>
            <a:r>
              <a:rPr b="0" lang="en-US" sz="3200" spc="-1" strike="noStrike">
                <a:solidFill>
                  <a:srgbClr val="000000"/>
                </a:solidFill>
                <a:latin typeface="Poppins"/>
              </a:rPr>
              <a:t>A cycle repetition counting system that accurately counts repetitions of the exercises detected</a:t>
            </a:r>
            <a:endParaRPr b="0" lang="en-IN" sz="3200" spc="-1" strike="noStrike">
              <a:latin typeface="Arial"/>
            </a:endParaRPr>
          </a:p>
          <a:p>
            <a:pPr>
              <a:lnSpc>
                <a:spcPts val="3393"/>
              </a:lnSpc>
              <a:buNone/>
            </a:pPr>
            <a:endParaRPr b="0" lang="en-IN" sz="1800" spc="-1" strike="noStrike">
              <a:latin typeface="Arial"/>
            </a:endParaRPr>
          </a:p>
          <a:p>
            <a:pPr lvl="1" marL="690840" indent="-345600">
              <a:lnSpc>
                <a:spcPts val="3393"/>
              </a:lnSpc>
              <a:buClr>
                <a:srgbClr val="000000"/>
              </a:buClr>
              <a:buFont typeface="Arial"/>
              <a:buChar char="•"/>
            </a:pPr>
            <a:r>
              <a:rPr b="0" lang="en-US" sz="3200" spc="-1" strike="noStrike">
                <a:solidFill>
                  <a:srgbClr val="000000"/>
                </a:solidFill>
                <a:latin typeface="Poppins"/>
              </a:rPr>
              <a:t>Provide insights to the user on the scope of physical activity done during the session</a:t>
            </a:r>
            <a:endParaRPr b="0" lang="en-IN" sz="3200" spc="-1" strike="noStrike">
              <a:latin typeface="Arial"/>
            </a:endParaRPr>
          </a:p>
          <a:p>
            <a:pPr>
              <a:lnSpc>
                <a:spcPts val="3393"/>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7" name="Group 2"/>
          <p:cNvGrpSpPr/>
          <p:nvPr/>
        </p:nvGrpSpPr>
        <p:grpSpPr>
          <a:xfrm>
            <a:off x="729000" y="391680"/>
            <a:ext cx="1239480" cy="248040"/>
            <a:chOff x="729000" y="391680"/>
            <a:chExt cx="1239480" cy="248040"/>
          </a:xfrm>
        </p:grpSpPr>
        <p:grpSp>
          <p:nvGrpSpPr>
            <p:cNvPr id="698" name="Group 3"/>
            <p:cNvGrpSpPr/>
            <p:nvPr/>
          </p:nvGrpSpPr>
          <p:grpSpPr>
            <a:xfrm>
              <a:off x="729000" y="391680"/>
              <a:ext cx="248040" cy="248040"/>
              <a:chOff x="729000" y="391680"/>
              <a:chExt cx="248040" cy="248040"/>
            </a:xfrm>
          </p:grpSpPr>
          <p:sp>
            <p:nvSpPr>
              <p:cNvPr id="699" name="Freeform 4"/>
              <p:cNvSpPr/>
              <p:nvPr/>
            </p:nvSpPr>
            <p:spPr>
              <a:xfrm>
                <a:off x="72900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00" name="Group 5"/>
            <p:cNvGrpSpPr/>
            <p:nvPr/>
          </p:nvGrpSpPr>
          <p:grpSpPr>
            <a:xfrm>
              <a:off x="1227600" y="391680"/>
              <a:ext cx="248040" cy="248040"/>
              <a:chOff x="1227600" y="391680"/>
              <a:chExt cx="248040" cy="248040"/>
            </a:xfrm>
          </p:grpSpPr>
          <p:sp>
            <p:nvSpPr>
              <p:cNvPr id="701" name="Freeform 6"/>
              <p:cNvSpPr/>
              <p:nvPr/>
            </p:nvSpPr>
            <p:spPr>
              <a:xfrm>
                <a:off x="122760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02" name="Group 7"/>
            <p:cNvGrpSpPr/>
            <p:nvPr/>
          </p:nvGrpSpPr>
          <p:grpSpPr>
            <a:xfrm>
              <a:off x="1720440" y="391680"/>
              <a:ext cx="248040" cy="248040"/>
              <a:chOff x="1720440" y="391680"/>
              <a:chExt cx="248040" cy="248040"/>
            </a:xfrm>
          </p:grpSpPr>
          <p:sp>
            <p:nvSpPr>
              <p:cNvPr id="703" name="Freeform 8"/>
              <p:cNvSpPr/>
              <p:nvPr/>
            </p:nvSpPr>
            <p:spPr>
              <a:xfrm>
                <a:off x="172044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704" name="TextBox 9"/>
          <p:cNvSpPr/>
          <p:nvPr/>
        </p:nvSpPr>
        <p:spPr>
          <a:xfrm>
            <a:off x="729000" y="1038240"/>
            <a:ext cx="9752040" cy="767520"/>
          </a:xfrm>
          <a:prstGeom prst="rect">
            <a:avLst/>
          </a:prstGeom>
          <a:noFill/>
          <a:ln w="0">
            <a:noFill/>
          </a:ln>
        </p:spPr>
        <p:style>
          <a:lnRef idx="0"/>
          <a:fillRef idx="0"/>
          <a:effectRef idx="0"/>
          <a:fontRef idx="minor"/>
        </p:style>
        <p:txBody>
          <a:bodyPr lIns="0" rIns="0" tIns="0" bIns="0" anchor="t">
            <a:spAutoFit/>
          </a:bodyPr>
          <a:p>
            <a:pPr>
              <a:lnSpc>
                <a:spcPts val="6041"/>
              </a:lnSpc>
              <a:buNone/>
            </a:pPr>
            <a:r>
              <a:rPr b="0" lang="en-US" sz="5700" spc="-1" strike="noStrike">
                <a:solidFill>
                  <a:srgbClr val="000000"/>
                </a:solidFill>
                <a:latin typeface="Poppins Bold"/>
              </a:rPr>
              <a:t>REFERENCES</a:t>
            </a:r>
            <a:endParaRPr b="0" lang="en-IN" sz="5700" spc="-1" strike="noStrike">
              <a:latin typeface="Arial"/>
            </a:endParaRPr>
          </a:p>
        </p:txBody>
      </p:sp>
      <p:sp>
        <p:nvSpPr>
          <p:cNvPr id="705" name="TextBox 10"/>
          <p:cNvSpPr/>
          <p:nvPr/>
        </p:nvSpPr>
        <p:spPr>
          <a:xfrm>
            <a:off x="729000" y="2193120"/>
            <a:ext cx="16070400" cy="9394200"/>
          </a:xfrm>
          <a:prstGeom prst="rect">
            <a:avLst/>
          </a:prstGeom>
          <a:noFill/>
          <a:ln w="0">
            <a:noFill/>
          </a:ln>
        </p:spPr>
        <p:style>
          <a:lnRef idx="0"/>
          <a:fillRef idx="0"/>
          <a:effectRef idx="0"/>
          <a:fontRef idx="minor"/>
        </p:style>
        <p:txBody>
          <a:bodyPr lIns="0" rIns="0" tIns="0" bIns="0" anchor="t">
            <a:spAutoFit/>
          </a:bodyPr>
          <a:p>
            <a:pPr lvl="1" marL="713160" indent="-356400">
              <a:lnSpc>
                <a:spcPts val="4623"/>
              </a:lnSpc>
              <a:buClr>
                <a:srgbClr val="000000"/>
              </a:buClr>
              <a:buFont typeface="Arial"/>
              <a:buChar char="•"/>
            </a:pPr>
            <a:r>
              <a:rPr b="0" lang="en-US" sz="3300" spc="-1" strike="noStrike">
                <a:solidFill>
                  <a:srgbClr val="000000"/>
                </a:solidFill>
                <a:latin typeface="Source Sans Pro"/>
              </a:rPr>
              <a:t>[1] “Video based exercise recognition and correct pose detection”, Tushar Rangari, Sudhanshu Kumar; Partha Pratim Roy; Debi Prosad Dogra; Byung-Gyu Kim. </a:t>
            </a:r>
            <a:r>
              <a:rPr b="0" lang="en-US" sz="3300" spc="-1" strike="noStrike" u="sng">
                <a:solidFill>
                  <a:srgbClr val="0000ff"/>
                </a:solidFill>
                <a:uFillTx/>
                <a:latin typeface="Source Sans Pro"/>
                <a:hlinkClick r:id="rId1"/>
              </a:rPr>
              <a:t>Multimedia Tools and Applications</a:t>
            </a:r>
            <a:r>
              <a:rPr b="0" lang="en-US" sz="3300" spc="-1" strike="noStrike">
                <a:solidFill>
                  <a:srgbClr val="000000"/>
                </a:solidFill>
                <a:latin typeface="Source Sans Pro"/>
              </a:rPr>
              <a:t>, 2022.</a:t>
            </a:r>
            <a:endParaRPr b="0" lang="en-IN" sz="3300" spc="-1" strike="noStrike">
              <a:latin typeface="Arial"/>
            </a:endParaRPr>
          </a:p>
          <a:p>
            <a:pPr>
              <a:lnSpc>
                <a:spcPts val="4623"/>
              </a:lnSpc>
              <a:buNone/>
            </a:pPr>
            <a:endParaRPr b="0" lang="en-IN" sz="1800" spc="-1" strike="noStrike">
              <a:latin typeface="Arial"/>
            </a:endParaRPr>
          </a:p>
          <a:p>
            <a:pPr lvl="1" marL="713160" indent="-356400">
              <a:lnSpc>
                <a:spcPts val="4623"/>
              </a:lnSpc>
              <a:buClr>
                <a:srgbClr val="000000"/>
              </a:buClr>
              <a:buFont typeface="Arial"/>
              <a:buChar char="•"/>
            </a:pPr>
            <a:r>
              <a:rPr b="0" lang="en-US" sz="3300" spc="-1" strike="noStrike">
                <a:solidFill>
                  <a:srgbClr val="000000"/>
                </a:solidFill>
                <a:latin typeface="Source Sans Pro"/>
              </a:rPr>
              <a:t>[2] “A real-time algorithm for weight training detection and correction”, Chen-Yi Lin; Kuan-Cheng Jian. </a:t>
            </a:r>
            <a:r>
              <a:rPr b="0" lang="en-US" sz="3300" spc="-1" strike="noStrike" u="sng">
                <a:solidFill>
                  <a:srgbClr val="0000ff"/>
                </a:solidFill>
                <a:uFillTx/>
                <a:latin typeface="Source Sans Pro"/>
                <a:hlinkClick r:id="rId2"/>
              </a:rPr>
              <a:t>Soft Computing - A Fusion of Foundations, Methodologies and Applications Volume 26 Issue 10 </a:t>
            </a:r>
            <a:r>
              <a:rPr b="0" lang="en-US" sz="3300" spc="-1" strike="noStrike">
                <a:solidFill>
                  <a:srgbClr val="000000"/>
                </a:solidFill>
                <a:latin typeface="Source Sans Pro"/>
              </a:rPr>
              <a:t>May 2022</a:t>
            </a:r>
            <a:endParaRPr b="0" lang="en-IN" sz="3300" spc="-1" strike="noStrike">
              <a:latin typeface="Arial"/>
            </a:endParaRPr>
          </a:p>
          <a:p>
            <a:pPr>
              <a:lnSpc>
                <a:spcPts val="4623"/>
              </a:lnSpc>
              <a:buNone/>
            </a:pPr>
            <a:endParaRPr b="0" lang="en-IN" sz="1800" spc="-1" strike="noStrike">
              <a:latin typeface="Arial"/>
            </a:endParaRPr>
          </a:p>
          <a:p>
            <a:pPr lvl="1" marL="713160" indent="-356400">
              <a:lnSpc>
                <a:spcPts val="4623"/>
              </a:lnSpc>
              <a:buClr>
                <a:srgbClr val="000000"/>
              </a:buClr>
              <a:buFont typeface="Arial"/>
              <a:buChar char="•"/>
            </a:pPr>
            <a:r>
              <a:rPr b="0" lang="en-US" sz="3300" spc="-1" strike="noStrike">
                <a:solidFill>
                  <a:srgbClr val="000000"/>
                </a:solidFill>
                <a:latin typeface="Source Sans Pro"/>
              </a:rPr>
              <a:t>[3] “Human pose estimation and action recognition for fitness movements”, Huichen Fu, Junwei Gao, Huabo Liu. </a:t>
            </a:r>
            <a:r>
              <a:rPr b="0" lang="en-US" sz="3300" spc="-1" strike="noStrike" u="sng">
                <a:solidFill>
                  <a:srgbClr val="0000ff"/>
                </a:solidFill>
                <a:uFillTx/>
                <a:latin typeface="Source Sans Pro"/>
                <a:hlinkClick r:id="rId3"/>
              </a:rPr>
              <a:t>Computers &amp; Graphics</a:t>
            </a:r>
            <a:r>
              <a:rPr b="0" lang="en-US" sz="3300" spc="-1" strike="noStrike">
                <a:solidFill>
                  <a:srgbClr val="000000"/>
                </a:solidFill>
                <a:latin typeface="Source Sans Pro"/>
              </a:rPr>
              <a:t>, September 2023</a:t>
            </a:r>
            <a:endParaRPr b="0" lang="en-IN" sz="3300" spc="-1" strike="noStrike">
              <a:latin typeface="Arial"/>
            </a:endParaRPr>
          </a:p>
          <a:p>
            <a:pPr>
              <a:lnSpc>
                <a:spcPts val="4623"/>
              </a:lnSpc>
              <a:buNone/>
            </a:pPr>
            <a:endParaRPr b="0" lang="en-IN" sz="1800" spc="-1" strike="noStrike">
              <a:latin typeface="Arial"/>
            </a:endParaRPr>
          </a:p>
          <a:p>
            <a:pPr lvl="1" marL="713160" indent="-356400">
              <a:lnSpc>
                <a:spcPts val="4623"/>
              </a:lnSpc>
              <a:buClr>
                <a:srgbClr val="000000"/>
              </a:buClr>
              <a:buFont typeface="Arial"/>
              <a:buChar char="•"/>
            </a:pPr>
            <a:r>
              <a:rPr b="0" lang="en-US" sz="3300" spc="-1" strike="noStrike">
                <a:solidFill>
                  <a:srgbClr val="000000"/>
                </a:solidFill>
                <a:latin typeface="Source Sans Pro"/>
              </a:rPr>
              <a:t>[4] Jong-Wook Kim ; Jin-Young Choi; Eun-Ju Ha; Jae-Ho Choi. “Human Pose Estimation Using MediaPipe Pose and Optimization Method Based on a Humanoid Model ” in Applied Sciences, 2023.</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06" name="Group 2"/>
          <p:cNvGrpSpPr/>
          <p:nvPr/>
        </p:nvGrpSpPr>
        <p:grpSpPr>
          <a:xfrm>
            <a:off x="729000" y="391680"/>
            <a:ext cx="1239480" cy="248040"/>
            <a:chOff x="729000" y="391680"/>
            <a:chExt cx="1239480" cy="248040"/>
          </a:xfrm>
        </p:grpSpPr>
        <p:grpSp>
          <p:nvGrpSpPr>
            <p:cNvPr id="707" name="Group 3"/>
            <p:cNvGrpSpPr/>
            <p:nvPr/>
          </p:nvGrpSpPr>
          <p:grpSpPr>
            <a:xfrm>
              <a:off x="729000" y="391680"/>
              <a:ext cx="248040" cy="248040"/>
              <a:chOff x="729000" y="391680"/>
              <a:chExt cx="248040" cy="248040"/>
            </a:xfrm>
          </p:grpSpPr>
          <p:sp>
            <p:nvSpPr>
              <p:cNvPr id="708" name="Freeform 4"/>
              <p:cNvSpPr/>
              <p:nvPr/>
            </p:nvSpPr>
            <p:spPr>
              <a:xfrm>
                <a:off x="72900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09" name="Group 5"/>
            <p:cNvGrpSpPr/>
            <p:nvPr/>
          </p:nvGrpSpPr>
          <p:grpSpPr>
            <a:xfrm>
              <a:off x="1227600" y="391680"/>
              <a:ext cx="248040" cy="248040"/>
              <a:chOff x="1227600" y="391680"/>
              <a:chExt cx="248040" cy="248040"/>
            </a:xfrm>
          </p:grpSpPr>
          <p:sp>
            <p:nvSpPr>
              <p:cNvPr id="710" name="Freeform 6"/>
              <p:cNvSpPr/>
              <p:nvPr/>
            </p:nvSpPr>
            <p:spPr>
              <a:xfrm>
                <a:off x="122760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711" name="Group 7"/>
            <p:cNvGrpSpPr/>
            <p:nvPr/>
          </p:nvGrpSpPr>
          <p:grpSpPr>
            <a:xfrm>
              <a:off x="1720440" y="391680"/>
              <a:ext cx="248040" cy="248040"/>
              <a:chOff x="1720440" y="391680"/>
              <a:chExt cx="248040" cy="248040"/>
            </a:xfrm>
          </p:grpSpPr>
          <p:sp>
            <p:nvSpPr>
              <p:cNvPr id="712" name="Freeform 8"/>
              <p:cNvSpPr/>
              <p:nvPr/>
            </p:nvSpPr>
            <p:spPr>
              <a:xfrm>
                <a:off x="1720440" y="39168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713" name="TextBox 9"/>
          <p:cNvSpPr/>
          <p:nvPr/>
        </p:nvSpPr>
        <p:spPr>
          <a:xfrm>
            <a:off x="729000" y="1038240"/>
            <a:ext cx="9752040" cy="767520"/>
          </a:xfrm>
          <a:prstGeom prst="rect">
            <a:avLst/>
          </a:prstGeom>
          <a:noFill/>
          <a:ln w="0">
            <a:noFill/>
          </a:ln>
        </p:spPr>
        <p:style>
          <a:lnRef idx="0"/>
          <a:fillRef idx="0"/>
          <a:effectRef idx="0"/>
          <a:fontRef idx="minor"/>
        </p:style>
        <p:txBody>
          <a:bodyPr lIns="0" rIns="0" tIns="0" bIns="0" anchor="t">
            <a:spAutoFit/>
          </a:bodyPr>
          <a:p>
            <a:pPr>
              <a:lnSpc>
                <a:spcPts val="6041"/>
              </a:lnSpc>
              <a:buNone/>
            </a:pPr>
            <a:r>
              <a:rPr b="0" lang="en-US" sz="5700" spc="-1" strike="noStrike">
                <a:solidFill>
                  <a:srgbClr val="000000"/>
                </a:solidFill>
                <a:latin typeface="Poppins Bold"/>
              </a:rPr>
              <a:t>REFERENCES</a:t>
            </a:r>
            <a:endParaRPr b="0" lang="en-IN" sz="5700" spc="-1" strike="noStrike">
              <a:latin typeface="Arial"/>
            </a:endParaRPr>
          </a:p>
        </p:txBody>
      </p:sp>
      <p:sp>
        <p:nvSpPr>
          <p:cNvPr id="714" name="TextBox 10"/>
          <p:cNvSpPr/>
          <p:nvPr/>
        </p:nvSpPr>
        <p:spPr>
          <a:xfrm>
            <a:off x="729000" y="2225520"/>
            <a:ext cx="16070400" cy="4696920"/>
          </a:xfrm>
          <a:prstGeom prst="rect">
            <a:avLst/>
          </a:prstGeom>
          <a:noFill/>
          <a:ln w="0">
            <a:noFill/>
          </a:ln>
        </p:spPr>
        <p:style>
          <a:lnRef idx="0"/>
          <a:fillRef idx="0"/>
          <a:effectRef idx="0"/>
          <a:fontRef idx="minor"/>
        </p:style>
        <p:txBody>
          <a:bodyPr lIns="0" rIns="0" tIns="0" bIns="0" anchor="t">
            <a:spAutoFit/>
          </a:bodyPr>
          <a:p>
            <a:pPr lvl="1" marL="713160" indent="-356400">
              <a:lnSpc>
                <a:spcPts val="4623"/>
              </a:lnSpc>
              <a:buClr>
                <a:srgbClr val="000000"/>
              </a:buClr>
              <a:buFont typeface="Arial"/>
              <a:buChar char="•"/>
            </a:pPr>
            <a:r>
              <a:rPr b="0" lang="en-US" sz="3300" spc="-1" strike="noStrike">
                <a:solidFill>
                  <a:srgbClr val="000000"/>
                </a:solidFill>
                <a:latin typeface="Source Sans Pro"/>
              </a:rPr>
              <a:t>[5] Weeriya Supanich; Suwanee Kulkarineetham; Parinya Sukphokha; Patcharathon Wisarnsart. “Machine Learning-Based Exercise Posture Recognition System Using MediaPipe Pose Estimation Framework” in 2023 9th International Conference on Advanced Computing and Communication Systems (ICACCS).</a:t>
            </a:r>
            <a:endParaRPr b="0" lang="en-IN" sz="3300" spc="-1" strike="noStrike">
              <a:latin typeface="Arial"/>
            </a:endParaRPr>
          </a:p>
          <a:p>
            <a:pPr>
              <a:lnSpc>
                <a:spcPts val="4623"/>
              </a:lnSpc>
              <a:buNone/>
            </a:pPr>
            <a:endParaRPr b="0" lang="en-IN" sz="1800" spc="-1" strike="noStrike">
              <a:latin typeface="Arial"/>
            </a:endParaRPr>
          </a:p>
          <a:p>
            <a:pPr lvl="1" marL="713160" indent="-356400">
              <a:lnSpc>
                <a:spcPts val="4623"/>
              </a:lnSpc>
              <a:buClr>
                <a:srgbClr val="000000"/>
              </a:buClr>
              <a:buFont typeface="Arial"/>
              <a:buChar char="•"/>
            </a:pPr>
            <a:r>
              <a:rPr b="0" lang="en-US" sz="3300" spc="-1" strike="noStrike">
                <a:solidFill>
                  <a:srgbClr val="000000"/>
                </a:solidFill>
                <a:latin typeface="Source Sans Pro"/>
              </a:rPr>
              <a:t>[6] Krishnanunni Raju. “Exercise detection and tracking using MediaPipe BlazePose and Spatial-Temporal Graph Convolutional Neural Network” </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9" name="Table 2"/>
          <p:cNvGraphicFramePr/>
          <p:nvPr/>
        </p:nvGraphicFramePr>
        <p:xfrm>
          <a:off x="0" y="1235520"/>
          <a:ext cx="18287640" cy="9106200"/>
        </p:xfrm>
        <a:graphic>
          <a:graphicData uri="http://schemas.openxmlformats.org/drawingml/2006/table">
            <a:tbl>
              <a:tblPr/>
              <a:tblGrid>
                <a:gridCol w="880560"/>
                <a:gridCol w="4174200"/>
                <a:gridCol w="4636080"/>
                <a:gridCol w="4114080"/>
                <a:gridCol w="4482720"/>
              </a:tblGrid>
              <a:tr h="1170000">
                <a:tc>
                  <a:txBody>
                    <a:bodyPr lIns="47520" rIns="47520" tIns="47520" bIns="47520" anchor="ctr">
                      <a:noAutofit/>
                    </a:bodyPr>
                    <a:p>
                      <a:pPr>
                        <a:lnSpc>
                          <a:spcPts val="2940"/>
                        </a:lnSpc>
                        <a:buNone/>
                      </a:pPr>
                      <a:r>
                        <a:rPr b="0" lang="en-US" sz="2100" spc="-1" strike="noStrike">
                          <a:solidFill>
                            <a:srgbClr val="000000"/>
                          </a:solidFill>
                          <a:latin typeface="Poppins Bold"/>
                        </a:rPr>
                        <a:t>S NO.</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Paper Title, Author, Publication, Year</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3359"/>
                        </a:lnSpc>
                        <a:buNone/>
                      </a:pPr>
                      <a:r>
                        <a:rPr b="0" lang="en-US" sz="2400" spc="-1" strike="noStrike">
                          <a:solidFill>
                            <a:srgbClr val="000000"/>
                          </a:solidFill>
                          <a:latin typeface="Poppins Bold"/>
                        </a:rPr>
                        <a:t>Methodology</a:t>
                      </a:r>
                      <a:endParaRPr b="0" lang="en-IN" sz="24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Advantages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ctr">
                      <a:noAutofit/>
                    </a:bodyPr>
                    <a:p>
                      <a:pPr algn="ctr">
                        <a:lnSpc>
                          <a:spcPts val="2940"/>
                        </a:lnSpc>
                        <a:buNone/>
                      </a:pPr>
                      <a:r>
                        <a:rPr b="0" lang="en-US" sz="2100" spc="-1" strike="noStrike">
                          <a:solidFill>
                            <a:srgbClr val="000000"/>
                          </a:solidFill>
                          <a:latin typeface="Poppins Bold"/>
                        </a:rPr>
                        <a:t>Limitations</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4294440">
                <a:tc>
                  <a:txBody>
                    <a:bodyPr lIns="47520" rIns="47520" tIns="47520" bIns="47520" anchor="ctr">
                      <a:noAutofit/>
                    </a:bodyPr>
                    <a:p>
                      <a:pPr algn="ctr">
                        <a:lnSpc>
                          <a:spcPts val="2940"/>
                        </a:lnSpc>
                        <a:buNone/>
                      </a:pPr>
                      <a:r>
                        <a:rPr b="0" lang="en-US" sz="2100" spc="-1" strike="noStrike">
                          <a:solidFill>
                            <a:srgbClr val="000000"/>
                          </a:solidFill>
                          <a:latin typeface="Poppins"/>
                        </a:rPr>
                        <a:t>5.</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659"/>
                        </a:lnSpc>
                        <a:buNone/>
                      </a:pPr>
                      <a:r>
                        <a:rPr b="0" lang="en-US" sz="1900" spc="-1" strike="noStrike">
                          <a:solidFill>
                            <a:srgbClr val="000000"/>
                          </a:solidFill>
                          <a:latin typeface="Poppins"/>
                        </a:rPr>
                        <a:t>Machine Learning-Based Exercise Posture Recognition System Using MediaPipe Pose Estimation Framework</a:t>
                      </a:r>
                      <a:endParaRPr b="0" lang="en-IN" sz="1900" spc="-1" strike="noStrike">
                        <a:latin typeface="Arial"/>
                      </a:endParaRPr>
                    </a:p>
                    <a:p>
                      <a:pPr>
                        <a:lnSpc>
                          <a:spcPts val="2659"/>
                        </a:lnSpc>
                        <a:buNone/>
                      </a:pPr>
                      <a:r>
                        <a:rPr b="0" lang="en-US" sz="1900" spc="-1" strike="noStrike">
                          <a:solidFill>
                            <a:srgbClr val="000000"/>
                          </a:solidFill>
                          <a:latin typeface="Poppins"/>
                        </a:rPr>
                        <a:t>Weeriya Supanich, Suwanee Kulkarineetham, Parinya Sukphokha, Patcharathon Wisarnsart.</a:t>
                      </a:r>
                      <a:endParaRPr b="0" lang="en-IN" sz="1900" spc="-1" strike="noStrike">
                        <a:latin typeface="Arial"/>
                      </a:endParaRPr>
                    </a:p>
                    <a:p>
                      <a:pPr>
                        <a:lnSpc>
                          <a:spcPts val="2659"/>
                        </a:lnSpc>
                        <a:buNone/>
                      </a:pPr>
                      <a:r>
                        <a:rPr b="0" lang="en-US" sz="1900" spc="-1" strike="noStrike">
                          <a:solidFill>
                            <a:srgbClr val="000000"/>
                          </a:solidFill>
                          <a:latin typeface="Poppins"/>
                        </a:rPr>
                        <a:t>2023 9th International Conference on Advanced Computing and Communication Systems (ICACCS)</a:t>
                      </a:r>
                      <a:endParaRPr b="0" lang="en-IN" sz="19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The model proposes that we extract body skeleton sequences using the MediaPipe pose estimation framework and evaluate the performance of different machine learning models in detecting each posture class in each type of exercise using precision, recall, and accuracy metrics.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The experimental had high performance in detecting and distinguishing exercise classes.</a:t>
                      </a:r>
                      <a:endParaRPr b="0" lang="en-IN" sz="2100" spc="-1" strike="noStrike">
                        <a:latin typeface="Arial"/>
                      </a:endParaRPr>
                    </a:p>
                    <a:p>
                      <a:pPr lvl="1" marL="453240" indent="-226800">
                        <a:lnSpc>
                          <a:spcPts val="2940"/>
                        </a:lnSpc>
                        <a:buClr>
                          <a:srgbClr val="000000"/>
                        </a:buClr>
                        <a:buFont typeface="Arial"/>
                        <a:buChar char="•"/>
                      </a:pPr>
                      <a:r>
                        <a:rPr b="0" lang="en-US" sz="2100" spc="-1" strike="noStrike">
                          <a:solidFill>
                            <a:srgbClr val="000000"/>
                          </a:solidFill>
                          <a:latin typeface="Poppins"/>
                        </a:rPr>
                        <a:t>The system achieved an average accuracy score of 100% on test data on three types of exercises.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31640" indent="-216000">
                        <a:lnSpc>
                          <a:spcPts val="2801"/>
                        </a:lnSpc>
                        <a:buClr>
                          <a:srgbClr val="000000"/>
                        </a:buClr>
                        <a:buFont typeface="Arial"/>
                        <a:buChar char="•"/>
                      </a:pPr>
                      <a:r>
                        <a:rPr b="0" lang="en-US" sz="2000" spc="-1" strike="noStrike">
                          <a:solidFill>
                            <a:srgbClr val="000000"/>
                          </a:solidFill>
                          <a:latin typeface="Poppins"/>
                        </a:rPr>
                        <a:t>We could expand the dataset to include more exercises and individuals of varying ages and fitness levels.</a:t>
                      </a:r>
                      <a:endParaRPr b="0" lang="en-IN" sz="2000" spc="-1" strike="noStrike">
                        <a:latin typeface="Arial"/>
                      </a:endParaRPr>
                    </a:p>
                    <a:p>
                      <a:pPr lvl="1" marL="431640" indent="-216000">
                        <a:lnSpc>
                          <a:spcPts val="2801"/>
                        </a:lnSpc>
                        <a:buClr>
                          <a:srgbClr val="000000"/>
                        </a:buClr>
                        <a:buFont typeface="Arial"/>
                        <a:buChar char="•"/>
                      </a:pPr>
                      <a:r>
                        <a:rPr b="0" lang="en-US" sz="2000" spc="-1" strike="noStrike">
                          <a:solidFill>
                            <a:srgbClr val="000000"/>
                          </a:solidFill>
                          <a:latin typeface="Poppins"/>
                        </a:rPr>
                        <a:t> </a:t>
                      </a:r>
                      <a:r>
                        <a:rPr b="0" lang="en-US" sz="2000" spc="-1" strike="noStrike">
                          <a:solidFill>
                            <a:srgbClr val="000000"/>
                          </a:solidFill>
                          <a:latin typeface="Poppins"/>
                        </a:rPr>
                        <a:t>We could incorporate more advanced machine learning techniques such as deep learning models to further improve the system's ability to recognize complex exercise movements.</a:t>
                      </a:r>
                      <a:endParaRPr b="0" lang="en-IN" sz="20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r h="3641760">
                <a:tc>
                  <a:txBody>
                    <a:bodyPr lIns="47520" rIns="47520" tIns="47520" bIns="47520" anchor="ctr">
                      <a:noAutofit/>
                    </a:bodyPr>
                    <a:p>
                      <a:pPr algn="ctr">
                        <a:lnSpc>
                          <a:spcPts val="2940"/>
                        </a:lnSpc>
                        <a:buNone/>
                      </a:pPr>
                      <a:r>
                        <a:rPr b="0" lang="en-US" sz="2100" spc="-1" strike="noStrike">
                          <a:solidFill>
                            <a:srgbClr val="000000"/>
                          </a:solidFill>
                          <a:latin typeface="Poppins"/>
                        </a:rPr>
                        <a:t>6.</a:t>
                      </a:r>
                      <a:endParaRPr b="0" lang="en-IN" sz="2100" spc="-1" strike="noStrike">
                        <a:latin typeface="Arial"/>
                      </a:endParaRPr>
                    </a:p>
                  </a:txBody>
                  <a:tcPr anchor="ctr"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Exercise detection and tracking using MediaPipe BlazePose and Spatial-Temporal Graph Convolutional Neural Network</a:t>
                      </a:r>
                      <a:endParaRPr b="0" lang="en-IN" sz="2100" spc="-1" strike="noStrike">
                        <a:latin typeface="Arial"/>
                      </a:endParaRPr>
                    </a:p>
                    <a:p>
                      <a:pPr>
                        <a:lnSpc>
                          <a:spcPts val="2940"/>
                        </a:lnSpc>
                        <a:buNone/>
                      </a:pPr>
                      <a:r>
                        <a:rPr b="0" lang="en-US" sz="2100" spc="-1" strike="noStrike">
                          <a:solidFill>
                            <a:srgbClr val="000000"/>
                          </a:solidFill>
                          <a:latin typeface="Poppins"/>
                        </a:rPr>
                        <a:t>Krishnanunni Raju.</a:t>
                      </a:r>
                      <a:endParaRPr b="0" lang="en-IN" sz="2100" spc="-1" strike="noStrike">
                        <a:latin typeface="Arial"/>
                      </a:endParaRPr>
                    </a:p>
                    <a:p>
                      <a:pPr>
                        <a:lnSpc>
                          <a:spcPts val="2940"/>
                        </a:lnSpc>
                        <a:buNone/>
                      </a:pPr>
                      <a:endParaRPr b="0" lang="en-IN" sz="1800" spc="-1" strike="noStrike">
                        <a:latin typeface="Arial"/>
                      </a:endParaRPr>
                    </a:p>
                    <a:p>
                      <a:pPr>
                        <a:lnSpc>
                          <a:spcPts val="2940"/>
                        </a:lnSpc>
                        <a:buNone/>
                      </a:pPr>
                      <a:endParaRPr b="0" lang="en-IN" sz="18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a:lnSpc>
                          <a:spcPts val="2940"/>
                        </a:lnSpc>
                        <a:buNone/>
                      </a:pPr>
                      <a:r>
                        <a:rPr b="0" lang="en-US" sz="2100" spc="-1" strike="noStrike">
                          <a:solidFill>
                            <a:srgbClr val="000000"/>
                          </a:solidFill>
                          <a:latin typeface="Poppins"/>
                        </a:rPr>
                        <a:t>This system proposes a deep-learning model based on a pose estimation framework and the Spatial-temporal Graph Convolutional Network that can track and classify exercises performed by humans into different categories.</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53240" indent="-226800">
                        <a:lnSpc>
                          <a:spcPts val="2940"/>
                        </a:lnSpc>
                        <a:buClr>
                          <a:srgbClr val="000000"/>
                        </a:buClr>
                        <a:buFont typeface="Arial"/>
                        <a:buChar char="•"/>
                      </a:pPr>
                      <a:r>
                        <a:rPr b="0" lang="en-US" sz="2100" spc="-1" strike="noStrike">
                          <a:solidFill>
                            <a:srgbClr val="000000"/>
                          </a:solidFill>
                          <a:latin typeface="Poppins"/>
                        </a:rPr>
                        <a:t>MediaPipe BlazePose is used to extract the skeleton information from a moving individual and provides 33 key points of the body.</a:t>
                      </a:r>
                      <a:endParaRPr b="0" lang="en-IN" sz="21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c>
                  <a:txBody>
                    <a:bodyPr lIns="47520" rIns="47520" tIns="47520" bIns="47520" anchor="t">
                      <a:noAutofit/>
                    </a:bodyPr>
                    <a:p>
                      <a:pPr lvl="1" marL="410040" indent="-205200">
                        <a:lnSpc>
                          <a:spcPts val="2659"/>
                        </a:lnSpc>
                        <a:buClr>
                          <a:srgbClr val="000000"/>
                        </a:buClr>
                        <a:buFont typeface="Arial"/>
                        <a:buChar char="•"/>
                      </a:pPr>
                      <a:r>
                        <a:rPr b="0" lang="en-US" sz="1900" spc="-1" strike="noStrike">
                          <a:solidFill>
                            <a:srgbClr val="000000"/>
                          </a:solidFill>
                          <a:latin typeface="Poppins"/>
                        </a:rPr>
                        <a:t>The model can be improved to recognize a greater variety of typically performed actions because it has only been evaluated for a limited subset of possible activities.</a:t>
                      </a:r>
                      <a:endParaRPr b="0" lang="en-IN" sz="1900" spc="-1" strike="noStrike">
                        <a:latin typeface="Arial"/>
                      </a:endParaRPr>
                    </a:p>
                    <a:p>
                      <a:pPr lvl="1" marL="410040" indent="-205200">
                        <a:lnSpc>
                          <a:spcPts val="2659"/>
                        </a:lnSpc>
                        <a:buClr>
                          <a:srgbClr val="000000"/>
                        </a:buClr>
                        <a:buFont typeface="Arial"/>
                        <a:buChar char="•"/>
                      </a:pPr>
                      <a:r>
                        <a:rPr b="0" lang="en-US" sz="1900" spc="-1" strike="noStrike">
                          <a:solidFill>
                            <a:srgbClr val="000000"/>
                          </a:solidFill>
                          <a:latin typeface="Poppins"/>
                        </a:rPr>
                        <a:t>A lot of computation power would need to be used for training in this case.</a:t>
                      </a:r>
                      <a:endParaRPr b="0" lang="en-IN" sz="1900" spc="-1" strike="noStrike">
                        <a:latin typeface="Arial"/>
                      </a:endParaRPr>
                    </a:p>
                  </a:txBody>
                  <a:tcPr anchor="t" marL="47520" marR="47520">
                    <a:lnL w="38160">
                      <a:solidFill>
                        <a:srgbClr val="000000"/>
                      </a:solidFill>
                    </a:lnL>
                    <a:lnR w="38160">
                      <a:solidFill>
                        <a:srgbClr val="000000"/>
                      </a:solidFill>
                    </a:lnR>
                    <a:lnT w="38160">
                      <a:solidFill>
                        <a:srgbClr val="000000"/>
                      </a:solidFill>
                    </a:lnT>
                    <a:lnB w="38160">
                      <a:solidFill>
                        <a:srgbClr val="000000"/>
                      </a:solidFill>
                    </a:lnB>
                    <a:noFill/>
                  </a:tcPr>
                </a:tc>
              </a:tr>
            </a:tbl>
          </a:graphicData>
        </a:graphic>
      </p:graphicFrame>
      <p:sp>
        <p:nvSpPr>
          <p:cNvPr id="90" name="Freeform 3"/>
          <p:cNvSpPr/>
          <p:nvPr/>
        </p:nvSpPr>
        <p:spPr>
          <a:xfrm>
            <a:off x="-137880" y="8805240"/>
            <a:ext cx="1358280" cy="1641960"/>
          </a:xfrm>
          <a:custGeom>
            <a:avLst/>
            <a:gdLst/>
            <a:ahLst/>
            <a:rect l="l" t="t" r="r" b="b"/>
            <a:pathLst>
              <a:path w="1358688" h="1642370">
                <a:moveTo>
                  <a:pt x="0" y="0"/>
                </a:moveTo>
                <a:lnTo>
                  <a:pt x="1358688" y="0"/>
                </a:lnTo>
                <a:lnTo>
                  <a:pt x="1358688" y="1642370"/>
                </a:lnTo>
                <a:lnTo>
                  <a:pt x="0" y="1642370"/>
                </a:lnTo>
                <a:lnTo>
                  <a:pt x="0" y="0"/>
                </a:lnTo>
                <a:close/>
              </a:path>
            </a:pathLst>
          </a:custGeom>
          <a:blipFill rotWithShape="0">
            <a:blip r:embed="rId1"/>
            <a:srcRect/>
            <a:stretch/>
          </a:blipFill>
          <a:ln w="0">
            <a:noFill/>
          </a:ln>
        </p:spPr>
        <p:style>
          <a:lnRef idx="0"/>
          <a:fillRef idx="0"/>
          <a:effectRef idx="0"/>
          <a:fontRef idx="minor"/>
        </p:style>
      </p:sp>
      <p:sp>
        <p:nvSpPr>
          <p:cNvPr id="91" name="Freeform 4"/>
          <p:cNvSpPr/>
          <p:nvPr/>
        </p:nvSpPr>
        <p:spPr>
          <a:xfrm>
            <a:off x="14507640" y="-2397240"/>
            <a:ext cx="4642200" cy="3857400"/>
          </a:xfrm>
          <a:custGeom>
            <a:avLst/>
            <a:gdLst/>
            <a:ahLst/>
            <a:rect l="l" t="t" r="r" b="b"/>
            <a:pathLst>
              <a:path w="4642708" h="3857668">
                <a:moveTo>
                  <a:pt x="0" y="0"/>
                </a:moveTo>
                <a:lnTo>
                  <a:pt x="4642708" y="0"/>
                </a:lnTo>
                <a:lnTo>
                  <a:pt x="4642708" y="3857669"/>
                </a:lnTo>
                <a:lnTo>
                  <a:pt x="0" y="3857669"/>
                </a:lnTo>
                <a:lnTo>
                  <a:pt x="0" y="0"/>
                </a:lnTo>
                <a:close/>
              </a:path>
            </a:pathLst>
          </a:custGeom>
          <a:blipFill rotWithShape="0">
            <a:blip r:embed="rId2"/>
            <a:srcRect/>
            <a:stretch/>
          </a:blipFill>
          <a:ln w="0">
            <a:noFill/>
          </a:ln>
        </p:spPr>
        <p:style>
          <a:lnRef idx="0"/>
          <a:fillRef idx="0"/>
          <a:effectRef idx="0"/>
          <a:fontRef idx="minor"/>
        </p:style>
      </p:sp>
      <p:sp>
        <p:nvSpPr>
          <p:cNvPr id="92" name="TextBox 5"/>
          <p:cNvSpPr/>
          <p:nvPr/>
        </p:nvSpPr>
        <p:spPr>
          <a:xfrm>
            <a:off x="202680" y="32436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LITERATURE SURVEY</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Freeform 2"/>
          <p:cNvSpPr/>
          <p:nvPr/>
        </p:nvSpPr>
        <p:spPr>
          <a:xfrm>
            <a:off x="15281640" y="9563040"/>
            <a:ext cx="3301560" cy="1020240"/>
          </a:xfrm>
          <a:custGeom>
            <a:avLst/>
            <a:gdLst/>
            <a:ahLst/>
            <a:rect l="l" t="t" r="r" b="b"/>
            <a:pathLst>
              <a:path w="3302023" h="1020625">
                <a:moveTo>
                  <a:pt x="0" y="0"/>
                </a:moveTo>
                <a:lnTo>
                  <a:pt x="3302023" y="0"/>
                </a:lnTo>
                <a:lnTo>
                  <a:pt x="3302023" y="1020625"/>
                </a:lnTo>
                <a:lnTo>
                  <a:pt x="0" y="1020625"/>
                </a:lnTo>
                <a:lnTo>
                  <a:pt x="0" y="0"/>
                </a:lnTo>
                <a:close/>
              </a:path>
            </a:pathLst>
          </a:custGeom>
          <a:blipFill rotWithShape="0">
            <a:blip r:embed="rId1"/>
            <a:srcRect/>
            <a:stretch/>
          </a:blipFill>
          <a:ln w="0">
            <a:noFill/>
          </a:ln>
        </p:spPr>
        <p:style>
          <a:lnRef idx="0"/>
          <a:fillRef idx="0"/>
          <a:effectRef idx="0"/>
          <a:fontRef idx="minor"/>
        </p:style>
      </p:sp>
      <p:grpSp>
        <p:nvGrpSpPr>
          <p:cNvPr id="94" name="Group 3"/>
          <p:cNvGrpSpPr/>
          <p:nvPr/>
        </p:nvGrpSpPr>
        <p:grpSpPr>
          <a:xfrm>
            <a:off x="1216440" y="780120"/>
            <a:ext cx="1239480" cy="248040"/>
            <a:chOff x="1216440" y="780120"/>
            <a:chExt cx="1239480" cy="248040"/>
          </a:xfrm>
        </p:grpSpPr>
        <p:grpSp>
          <p:nvGrpSpPr>
            <p:cNvPr id="95" name="Group 4"/>
            <p:cNvGrpSpPr/>
            <p:nvPr/>
          </p:nvGrpSpPr>
          <p:grpSpPr>
            <a:xfrm>
              <a:off x="1216440" y="780120"/>
              <a:ext cx="248040" cy="248040"/>
              <a:chOff x="1216440" y="780120"/>
              <a:chExt cx="248040" cy="248040"/>
            </a:xfrm>
          </p:grpSpPr>
          <p:sp>
            <p:nvSpPr>
              <p:cNvPr id="96" name="Freeform 5"/>
              <p:cNvSpPr/>
              <p:nvPr/>
            </p:nvSpPr>
            <p:spPr>
              <a:xfrm>
                <a:off x="12164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97" name="Group 6"/>
            <p:cNvGrpSpPr/>
            <p:nvPr/>
          </p:nvGrpSpPr>
          <p:grpSpPr>
            <a:xfrm>
              <a:off x="1715040" y="780120"/>
              <a:ext cx="248040" cy="248040"/>
              <a:chOff x="1715040" y="780120"/>
              <a:chExt cx="248040" cy="248040"/>
            </a:xfrm>
          </p:grpSpPr>
          <p:sp>
            <p:nvSpPr>
              <p:cNvPr id="98" name="Freeform 7"/>
              <p:cNvSpPr/>
              <p:nvPr/>
            </p:nvSpPr>
            <p:spPr>
              <a:xfrm>
                <a:off x="171504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nvGrpSpPr>
            <p:cNvPr id="99" name="Group 8"/>
            <p:cNvGrpSpPr/>
            <p:nvPr/>
          </p:nvGrpSpPr>
          <p:grpSpPr>
            <a:xfrm>
              <a:off x="2207880" y="780120"/>
              <a:ext cx="248040" cy="248040"/>
              <a:chOff x="2207880" y="780120"/>
              <a:chExt cx="248040" cy="248040"/>
            </a:xfrm>
          </p:grpSpPr>
          <p:sp>
            <p:nvSpPr>
              <p:cNvPr id="100" name="Freeform 9"/>
              <p:cNvSpPr/>
              <p:nvPr/>
            </p:nvSpPr>
            <p:spPr>
              <a:xfrm>
                <a:off x="2207880" y="780120"/>
                <a:ext cx="248040" cy="248040"/>
              </a:xfrm>
              <a:custGeom>
                <a:avLst/>
                <a:gdLst/>
                <a:ahLst/>
                <a:rect l="l" t="t" r="r" b="b"/>
                <a:pathLst>
                  <a:path w="1913890" h="1913890">
                    <a:moveTo>
                      <a:pt x="0" y="0"/>
                    </a:moveTo>
                    <a:lnTo>
                      <a:pt x="1913890" y="0"/>
                    </a:lnTo>
                    <a:lnTo>
                      <a:pt x="1913890" y="1913890"/>
                    </a:lnTo>
                    <a:lnTo>
                      <a:pt x="0" y="1913890"/>
                    </a:lnTo>
                    <a:close/>
                  </a:path>
                </a:pathLst>
              </a:custGeom>
              <a:solidFill>
                <a:srgbClr val="fcc287"/>
              </a:solidFill>
              <a:ln w="0">
                <a:noFill/>
              </a:ln>
            </p:spPr>
            <p:style>
              <a:lnRef idx="0"/>
              <a:fillRef idx="0"/>
              <a:effectRef idx="0"/>
              <a:fontRef idx="minor"/>
            </p:style>
          </p:sp>
        </p:grpSp>
      </p:grpSp>
      <p:sp>
        <p:nvSpPr>
          <p:cNvPr id="101" name="Freeform 10"/>
          <p:cNvSpPr/>
          <p:nvPr/>
        </p:nvSpPr>
        <p:spPr>
          <a:xfrm>
            <a:off x="5229360" y="9556200"/>
            <a:ext cx="2183760" cy="730440"/>
          </a:xfrm>
          <a:custGeom>
            <a:avLst/>
            <a:gdLst/>
            <a:ahLst/>
            <a:rect l="l" t="t" r="r" b="b"/>
            <a:pathLst>
              <a:path w="2184126" h="730689">
                <a:moveTo>
                  <a:pt x="0" y="0"/>
                </a:moveTo>
                <a:lnTo>
                  <a:pt x="2184126" y="0"/>
                </a:lnTo>
                <a:lnTo>
                  <a:pt x="2184126" y="730689"/>
                </a:lnTo>
                <a:lnTo>
                  <a:pt x="0" y="730689"/>
                </a:lnTo>
                <a:lnTo>
                  <a:pt x="0" y="0"/>
                </a:lnTo>
                <a:close/>
              </a:path>
            </a:pathLst>
          </a:custGeom>
          <a:blipFill rotWithShape="0">
            <a:blip r:embed="rId2"/>
            <a:srcRect/>
            <a:stretch/>
          </a:blipFill>
          <a:ln w="0">
            <a:noFill/>
          </a:ln>
        </p:spPr>
        <p:style>
          <a:lnRef idx="0"/>
          <a:fillRef idx="0"/>
          <a:effectRef idx="0"/>
          <a:fontRef idx="minor"/>
        </p:style>
      </p:sp>
      <p:sp>
        <p:nvSpPr>
          <p:cNvPr id="102" name="TextBox 11"/>
          <p:cNvSpPr/>
          <p:nvPr/>
        </p:nvSpPr>
        <p:spPr>
          <a:xfrm>
            <a:off x="1028880" y="2548440"/>
            <a:ext cx="16871040" cy="5687640"/>
          </a:xfrm>
          <a:prstGeom prst="rect">
            <a:avLst/>
          </a:prstGeom>
          <a:noFill/>
          <a:ln w="0">
            <a:noFill/>
          </a:ln>
        </p:spPr>
        <p:style>
          <a:lnRef idx="0"/>
          <a:fillRef idx="0"/>
          <a:effectRef idx="0"/>
          <a:fontRef idx="minor"/>
        </p:style>
        <p:txBody>
          <a:bodyPr lIns="0" rIns="0" tIns="0" bIns="0" anchor="t">
            <a:spAutoFit/>
          </a:bodyPr>
          <a:p>
            <a:pPr lvl="1" marL="863640" indent="-431640">
              <a:lnSpc>
                <a:spcPts val="5598"/>
              </a:lnSpc>
              <a:buClr>
                <a:srgbClr val="000000"/>
              </a:buClr>
              <a:buFont typeface="Arial"/>
              <a:buChar char="•"/>
            </a:pPr>
            <a:r>
              <a:rPr b="0" lang="en-US" sz="4000" spc="-1" strike="noStrike">
                <a:solidFill>
                  <a:srgbClr val="000000"/>
                </a:solidFill>
                <a:latin typeface="Source Sans Pro"/>
              </a:rPr>
              <a:t>Most pretrained models struggle to extend to multi person, real time pose estimation but perform exceedingly well when limited to single person pose estimation</a:t>
            </a:r>
            <a:endParaRPr b="0" lang="en-IN" sz="4000" spc="-1" strike="noStrike">
              <a:latin typeface="Arial"/>
            </a:endParaRPr>
          </a:p>
          <a:p>
            <a:pPr lvl="1" marL="863640" indent="-431640">
              <a:lnSpc>
                <a:spcPts val="5598"/>
              </a:lnSpc>
              <a:buClr>
                <a:srgbClr val="000000"/>
              </a:buClr>
              <a:buFont typeface="Arial"/>
              <a:buChar char="•"/>
            </a:pPr>
            <a:r>
              <a:rPr b="0" lang="en-US" sz="4000" spc="-1" strike="noStrike">
                <a:solidFill>
                  <a:srgbClr val="000000"/>
                </a:solidFill>
                <a:latin typeface="Source Sans Pro"/>
              </a:rPr>
              <a:t>The computing power required to build and run such a model is significantly high</a:t>
            </a:r>
            <a:endParaRPr b="0" lang="en-IN" sz="4000" spc="-1" strike="noStrike">
              <a:latin typeface="Arial"/>
            </a:endParaRPr>
          </a:p>
          <a:p>
            <a:pPr lvl="1" marL="863640" indent="-431640">
              <a:lnSpc>
                <a:spcPts val="5598"/>
              </a:lnSpc>
              <a:buClr>
                <a:srgbClr val="000000"/>
              </a:buClr>
              <a:buFont typeface="Arial"/>
              <a:buChar char="•"/>
            </a:pPr>
            <a:r>
              <a:rPr b="0" lang="en-US" sz="4000" spc="-1" strike="noStrike">
                <a:solidFill>
                  <a:srgbClr val="000000"/>
                </a:solidFill>
                <a:latin typeface="Source Sans Pro"/>
              </a:rPr>
              <a:t>The absence of 3D models limits the ability to accurately reflect 3D spatial information such as depth, leading to inaccuracies </a:t>
            </a:r>
            <a:endParaRPr b="0" lang="en-IN" sz="4000" spc="-1" strike="noStrike">
              <a:latin typeface="Arial"/>
            </a:endParaRPr>
          </a:p>
        </p:txBody>
      </p:sp>
      <p:sp>
        <p:nvSpPr>
          <p:cNvPr id="103" name="Freeform 12"/>
          <p:cNvSpPr/>
          <p:nvPr/>
        </p:nvSpPr>
        <p:spPr>
          <a:xfrm rot="5400000">
            <a:off x="17685360" y="8953560"/>
            <a:ext cx="595800" cy="609120"/>
          </a:xfrm>
          <a:custGeom>
            <a:avLst/>
            <a:gdLst/>
            <a:ahLst/>
            <a:rect l="l" t="t" r="r" b="b"/>
            <a:pathLst>
              <a:path w="596008" h="609302">
                <a:moveTo>
                  <a:pt x="0" y="0"/>
                </a:moveTo>
                <a:lnTo>
                  <a:pt x="596008" y="0"/>
                </a:lnTo>
                <a:lnTo>
                  <a:pt x="596008" y="609302"/>
                </a:lnTo>
                <a:lnTo>
                  <a:pt x="0" y="609302"/>
                </a:lnTo>
                <a:lnTo>
                  <a:pt x="0" y="0"/>
                </a:lnTo>
                <a:close/>
              </a:path>
            </a:pathLst>
          </a:custGeom>
          <a:blipFill rotWithShape="0">
            <a:blip r:embed="rId3"/>
            <a:srcRect/>
            <a:stretch/>
          </a:blipFill>
          <a:ln w="0">
            <a:noFill/>
          </a:ln>
        </p:spPr>
        <p:style>
          <a:lnRef idx="0"/>
          <a:fillRef idx="0"/>
          <a:effectRef idx="0"/>
          <a:fontRef idx="minor"/>
        </p:style>
      </p:sp>
      <p:sp>
        <p:nvSpPr>
          <p:cNvPr id="104" name="TextBox 13"/>
          <p:cNvSpPr/>
          <p:nvPr/>
        </p:nvSpPr>
        <p:spPr>
          <a:xfrm>
            <a:off x="1112040" y="1482120"/>
            <a:ext cx="8234640" cy="646560"/>
          </a:xfrm>
          <a:prstGeom prst="rect">
            <a:avLst/>
          </a:prstGeom>
          <a:noFill/>
          <a:ln w="0">
            <a:noFill/>
          </a:ln>
        </p:spPr>
        <p:style>
          <a:lnRef idx="0"/>
          <a:fillRef idx="0"/>
          <a:effectRef idx="0"/>
          <a:fontRef idx="minor"/>
        </p:style>
        <p:txBody>
          <a:bodyPr lIns="0" rIns="0" tIns="0" bIns="0" anchor="t">
            <a:spAutoFit/>
          </a:bodyPr>
          <a:p>
            <a:pPr>
              <a:lnSpc>
                <a:spcPts val="5088"/>
              </a:lnSpc>
              <a:buNone/>
            </a:pPr>
            <a:r>
              <a:rPr b="0" lang="en-US" sz="4800" spc="-1" strike="noStrike">
                <a:solidFill>
                  <a:srgbClr val="000000"/>
                </a:solidFill>
                <a:latin typeface="Poppins Bold"/>
              </a:rPr>
              <a:t>SUMMARY OF ISSUES</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5" name="Group 2"/>
          <p:cNvGrpSpPr/>
          <p:nvPr/>
        </p:nvGrpSpPr>
        <p:grpSpPr>
          <a:xfrm>
            <a:off x="16501320" y="3323160"/>
            <a:ext cx="1083600" cy="896040"/>
            <a:chOff x="16501320" y="3323160"/>
            <a:chExt cx="1083600" cy="896040"/>
          </a:xfrm>
        </p:grpSpPr>
        <p:sp>
          <p:nvSpPr>
            <p:cNvPr id="106" name="Freeform 3"/>
            <p:cNvSpPr/>
            <p:nvPr/>
          </p:nvSpPr>
          <p:spPr>
            <a:xfrm>
              <a:off x="16501320" y="3328200"/>
              <a:ext cx="1083600" cy="891000"/>
            </a:xfrm>
            <a:custGeom>
              <a:avLst/>
              <a:gdLst/>
              <a:ahLst/>
              <a:rect l="l" t="t" r="r" b="b"/>
              <a:pathLst>
                <a:path w="2050729" h="1686300">
                  <a:moveTo>
                    <a:pt x="42860" y="0"/>
                  </a:moveTo>
                  <a:lnTo>
                    <a:pt x="2007870" y="0"/>
                  </a:lnTo>
                  <a:cubicBezTo>
                    <a:pt x="2031541" y="0"/>
                    <a:pt x="2050729" y="19189"/>
                    <a:pt x="2050729" y="42860"/>
                  </a:cubicBezTo>
                  <a:lnTo>
                    <a:pt x="2050729" y="1643441"/>
                  </a:lnTo>
                  <a:cubicBezTo>
                    <a:pt x="2050729" y="1667111"/>
                    <a:pt x="2031541" y="1686300"/>
                    <a:pt x="2007870" y="1686300"/>
                  </a:cubicBezTo>
                  <a:lnTo>
                    <a:pt x="42860" y="1686300"/>
                  </a:lnTo>
                  <a:cubicBezTo>
                    <a:pt x="19189" y="1686300"/>
                    <a:pt x="0" y="1667111"/>
                    <a:pt x="0" y="1643441"/>
                  </a:cubicBezTo>
                  <a:lnTo>
                    <a:pt x="0" y="42860"/>
                  </a:lnTo>
                  <a:cubicBezTo>
                    <a:pt x="0" y="19189"/>
                    <a:pt x="19189" y="0"/>
                    <a:pt x="42860" y="0"/>
                  </a:cubicBezTo>
                  <a:close/>
                </a:path>
              </a:pathLst>
            </a:custGeom>
            <a:noFill/>
            <a:ln cap="sq" w="9525">
              <a:solidFill>
                <a:srgbClr val="000000"/>
              </a:solidFill>
              <a:miter/>
            </a:ln>
          </p:spPr>
          <p:style>
            <a:lnRef idx="0"/>
            <a:fillRef idx="0"/>
            <a:effectRef idx="0"/>
            <a:fontRef idx="minor"/>
          </p:style>
        </p:sp>
        <p:sp>
          <p:nvSpPr>
            <p:cNvPr id="107" name="TextBox 4"/>
            <p:cNvSpPr/>
            <p:nvPr/>
          </p:nvSpPr>
          <p:spPr>
            <a:xfrm>
              <a:off x="16501320" y="3323160"/>
              <a:ext cx="1083600" cy="896040"/>
            </a:xfrm>
            <a:prstGeom prst="rect">
              <a:avLst/>
            </a:prstGeom>
            <a:noFill/>
            <a:ln w="0">
              <a:noFill/>
            </a:ln>
          </p:spPr>
          <p:style>
            <a:lnRef idx="0"/>
            <a:fillRef idx="0"/>
            <a:effectRef idx="0"/>
            <a:fontRef idx="minor"/>
          </p:style>
          <p:txBody>
            <a:bodyPr lIns="10440" rIns="10440" tIns="10440" bIns="10440" anchor="ctr">
              <a:noAutofit/>
            </a:bodyPr>
            <a:p>
              <a:pPr algn="ctr">
                <a:lnSpc>
                  <a:spcPts val="1593"/>
                </a:lnSpc>
                <a:buNone/>
              </a:pPr>
              <a:r>
                <a:rPr b="0" lang="en-US" sz="1130" spc="-1" strike="noStrike">
                  <a:solidFill>
                    <a:srgbClr val="000000"/>
                  </a:solidFill>
                  <a:latin typeface="Canva Sans Bold"/>
                </a:rPr>
                <a:t>Co-ordinate data extraction</a:t>
              </a:r>
              <a:endParaRPr b="0" lang="en-IN" sz="1130" spc="-1" strike="noStrike">
                <a:latin typeface="Arial"/>
              </a:endParaRPr>
            </a:p>
          </p:txBody>
        </p:sp>
      </p:grpSp>
      <p:sp>
        <p:nvSpPr>
          <p:cNvPr id="108" name="AutoShape 5"/>
          <p:cNvSpPr/>
          <p:nvPr/>
        </p:nvSpPr>
        <p:spPr>
          <a:xfrm flipV="1">
            <a:off x="16187760" y="3773880"/>
            <a:ext cx="313200" cy="14040"/>
          </a:xfrm>
          <a:prstGeom prst="line">
            <a:avLst/>
          </a:prstGeom>
          <a:ln w="9525">
            <a:solidFill>
              <a:srgbClr val="000000"/>
            </a:solidFill>
            <a:round/>
          </a:ln>
        </p:spPr>
        <p:style>
          <a:lnRef idx="0"/>
          <a:fillRef idx="0"/>
          <a:effectRef idx="0"/>
          <a:fontRef idx="minor"/>
        </p:style>
      </p:sp>
      <p:sp>
        <p:nvSpPr>
          <p:cNvPr id="109" name="Freeform 6"/>
          <p:cNvSpPr/>
          <p:nvPr/>
        </p:nvSpPr>
        <p:spPr>
          <a:xfrm>
            <a:off x="291240" y="304920"/>
            <a:ext cx="17704800" cy="9724680"/>
          </a:xfrm>
          <a:custGeom>
            <a:avLst/>
            <a:gdLst/>
            <a:ahLst/>
            <a:rect l="l" t="t" r="r" b="b"/>
            <a:pathLst>
              <a:path w="17705255" h="9725039">
                <a:moveTo>
                  <a:pt x="0" y="0"/>
                </a:moveTo>
                <a:lnTo>
                  <a:pt x="17705254" y="0"/>
                </a:lnTo>
                <a:lnTo>
                  <a:pt x="17705254" y="9725039"/>
                </a:lnTo>
                <a:lnTo>
                  <a:pt x="0" y="9725039"/>
                </a:lnTo>
                <a:lnTo>
                  <a:pt x="0" y="0"/>
                </a:lnTo>
                <a:close/>
              </a:path>
            </a:pathLst>
          </a:custGeom>
          <a:blipFill rotWithShape="0">
            <a:blip r:embed="rId1"/>
            <a:srcRect/>
            <a:stretch/>
          </a:blipFill>
          <a:ln w="0">
            <a:noFill/>
          </a:ln>
        </p:spPr>
        <p:style>
          <a:lnRef idx="0"/>
          <a:fillRef idx="0"/>
          <a:effectRef idx="0"/>
          <a:fontRef idx="minor"/>
        </p:style>
      </p:sp>
      <p:sp>
        <p:nvSpPr>
          <p:cNvPr id="110" name="TextBox 7"/>
          <p:cNvSpPr/>
          <p:nvPr/>
        </p:nvSpPr>
        <p:spPr>
          <a:xfrm>
            <a:off x="4867200" y="257040"/>
            <a:ext cx="7680600" cy="1462680"/>
          </a:xfrm>
          <a:prstGeom prst="rect">
            <a:avLst/>
          </a:prstGeom>
          <a:noFill/>
          <a:ln w="0">
            <a:noFill/>
          </a:ln>
        </p:spPr>
        <p:style>
          <a:lnRef idx="0"/>
          <a:fillRef idx="0"/>
          <a:effectRef idx="0"/>
          <a:fontRef idx="minor"/>
        </p:style>
        <p:txBody>
          <a:bodyPr lIns="0" rIns="0" tIns="0" bIns="0" anchor="t">
            <a:spAutoFit/>
          </a:bodyPr>
          <a:p>
            <a:pPr>
              <a:lnSpc>
                <a:spcPts val="5760"/>
              </a:lnSpc>
              <a:buNone/>
            </a:pPr>
            <a:r>
              <a:rPr b="0" lang="en-US" sz="4800" spc="-1" strike="noStrike">
                <a:solidFill>
                  <a:srgbClr val="000000"/>
                </a:solidFill>
                <a:latin typeface="Poppins Bold"/>
              </a:rPr>
              <a:t>ARCHITECTURE DIAGRAM</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DAFzfQfQTn8</dc:identifier>
  <dc:language>en-IN</dc:language>
  <cp:lastModifiedBy/>
  <dcterms:modified xsi:type="dcterms:W3CDTF">2024-04-01T13:01:06Z</dcterms:modified>
  <cp:revision>2</cp:revision>
  <dc:subject/>
  <dc:title>FYP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